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55"/>
  </p:notesMasterIdLst>
  <p:sldIdLst>
    <p:sldId id="337" r:id="rId5"/>
    <p:sldId id="256" r:id="rId6"/>
    <p:sldId id="315" r:id="rId7"/>
    <p:sldId id="320" r:id="rId8"/>
    <p:sldId id="318" r:id="rId9"/>
    <p:sldId id="322" r:id="rId10"/>
    <p:sldId id="321" r:id="rId11"/>
    <p:sldId id="348" r:id="rId12"/>
    <p:sldId id="323" r:id="rId13"/>
    <p:sldId id="312" r:id="rId14"/>
    <p:sldId id="257" r:id="rId15"/>
    <p:sldId id="370" r:id="rId16"/>
    <p:sldId id="371" r:id="rId17"/>
    <p:sldId id="372" r:id="rId18"/>
    <p:sldId id="349" r:id="rId19"/>
    <p:sldId id="342" r:id="rId20"/>
    <p:sldId id="368" r:id="rId21"/>
    <p:sldId id="362" r:id="rId22"/>
    <p:sldId id="258" r:id="rId23"/>
    <p:sldId id="259" r:id="rId24"/>
    <p:sldId id="364" r:id="rId25"/>
    <p:sldId id="261" r:id="rId26"/>
    <p:sldId id="262" r:id="rId27"/>
    <p:sldId id="333" r:id="rId28"/>
    <p:sldId id="345" r:id="rId29"/>
    <p:sldId id="338" r:id="rId30"/>
    <p:sldId id="317" r:id="rId31"/>
    <p:sldId id="346" r:id="rId32"/>
    <p:sldId id="325" r:id="rId33"/>
    <p:sldId id="339" r:id="rId34"/>
    <p:sldId id="326" r:id="rId35"/>
    <p:sldId id="351" r:id="rId36"/>
    <p:sldId id="365" r:id="rId37"/>
    <p:sldId id="357" r:id="rId38"/>
    <p:sldId id="264" r:id="rId39"/>
    <p:sldId id="366" r:id="rId40"/>
    <p:sldId id="356" r:id="rId41"/>
    <p:sldId id="328" r:id="rId42"/>
    <p:sldId id="373" r:id="rId43"/>
    <p:sldId id="375" r:id="rId44"/>
    <p:sldId id="352" r:id="rId45"/>
    <p:sldId id="329" r:id="rId46"/>
    <p:sldId id="353" r:id="rId47"/>
    <p:sldId id="334" r:id="rId48"/>
    <p:sldId id="376" r:id="rId49"/>
    <p:sldId id="355" r:id="rId50"/>
    <p:sldId id="335" r:id="rId51"/>
    <p:sldId id="336" r:id="rId52"/>
    <p:sldId id="330" r:id="rId53"/>
    <p:sldId id="260" r:id="rId54"/>
  </p:sldIdLst>
  <p:sldSz cx="9144000" cy="5143500" type="screen16x9"/>
  <p:notesSz cx="6797675" cy="9926638"/>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00D"/>
    <a:srgbClr val="E31836"/>
    <a:srgbClr val="FFD1D5"/>
    <a:srgbClr val="FFE9EB"/>
    <a:srgbClr val="FBA7B2"/>
    <a:srgbClr val="262626"/>
    <a:srgbClr val="F2F2F2"/>
    <a:srgbClr val="FF5A5F"/>
    <a:srgbClr val="DDD695"/>
    <a:srgbClr val="B1D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d.docs.live.net/156642254bd8e86b/Dokument/Friskis/Ekonomi/Verksamhetsresultat%20FS%20Liding&#246;%202021%20Mar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d.docs.live.net/156642254bd8e86b/Dokument/Friskis/Ekonomi/Verksamhetsresultat%20FS%20Liding&#246;%202021%20Mar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d.docs.live.net/156642254bd8e86b/Dokument/Friskis/Ekonomi/Verksamhetsresultat%20FS%20Liding&#246;%202021%20Mar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d.docs.live.net/156642254bd8e86b/Dokument/Friskis/Ekonomi/Verksamhetsresultat%20FS%20Liding&#246;%202021%20M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9.6244718741274743E-2"/>
          <c:y val="0.16874044949289141"/>
          <c:w val="0.51532477709834279"/>
          <c:h val="0.74405699539654913"/>
        </c:manualLayout>
      </c:layout>
      <c:pieChart>
        <c:varyColors val="1"/>
        <c:ser>
          <c:idx val="0"/>
          <c:order val="0"/>
          <c:tx>
            <c:strRef>
              <c:f>'[Verksamhetsresultat FS Lidingö 2021 Mars.xlsx]Verks res '!$M$7</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70-4F89-AA09-D907B1B44A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70-4F89-AA09-D907B1B44A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70-4F89-AA09-D907B1B44A79}"/>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'[Verksamhetsresultat FS Lidingö 2021 Mars.xlsx]Verks res '!$L$8:$L$10</c:f>
              <c:strCache>
                <c:ptCount val="3"/>
                <c:pt idx="0">
                  <c:v>Försäljning träningskort mm</c:v>
                </c:pt>
                <c:pt idx="1">
                  <c:v>Medlemsavgifter</c:v>
                </c:pt>
                <c:pt idx="2">
                  <c:v>Övriga intäkter</c:v>
                </c:pt>
              </c:strCache>
            </c:strRef>
          </c:cat>
          <c:val>
            <c:numRef>
              <c:f>'[Verksamhetsresultat FS Lidingö 2021 Mars.xlsx]Verks res '!$M$8:$M$10</c:f>
              <c:numCache>
                <c:formatCode>#,##0</c:formatCode>
                <c:ptCount val="3"/>
                <c:pt idx="0">
                  <c:v>7825</c:v>
                </c:pt>
                <c:pt idx="1">
                  <c:v>594</c:v>
                </c:pt>
                <c:pt idx="2">
                  <c:v>730</c:v>
                </c:pt>
              </c:numCache>
            </c:numRef>
          </c:val>
          <c:extLst>
            <c:ext xmlns:c16="http://schemas.microsoft.com/office/drawing/2014/chart" uri="{C3380CC4-5D6E-409C-BE32-E72D297353CC}">
              <c16:uniqueId val="{00000006-4470-4F89-AA09-D907B1B44A7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59991447330294212"/>
          <c:y val="3.326375978850883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'[Verksamhetsresultat FS Lidingö 2021 Mars.xlsx]Verks res '!$N$7</c:f>
              <c:strCache>
                <c:ptCount val="1"/>
                <c:pt idx="0">
                  <c:v>2019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1A-4E0A-B2B9-89236F3549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1A-4E0A-B2B9-89236F3549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1A-4E0A-B2B9-89236F354955}"/>
              </c:ext>
            </c:extLst>
          </c:dPt>
          <c:dLbls>
            <c:dLbl>
              <c:idx val="0"/>
              <c:layout>
                <c:manualLayout>
                  <c:x val="0.12854807165984397"/>
                  <c:y val="-1.0163808449381559E-16"/>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21A-4E0A-B2B9-89236F35495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'[Verksamhetsresultat FS Lidingö 2021 Mars.xlsx]Verks res '!$L$8:$L$10</c:f>
              <c:strCache>
                <c:ptCount val="3"/>
                <c:pt idx="0">
                  <c:v>Försäljning träningskort mm</c:v>
                </c:pt>
                <c:pt idx="1">
                  <c:v>Medlemsavgifter</c:v>
                </c:pt>
                <c:pt idx="2">
                  <c:v>Övriga intäkter</c:v>
                </c:pt>
              </c:strCache>
            </c:strRef>
          </c:cat>
          <c:val>
            <c:numRef>
              <c:f>'[Verksamhetsresultat FS Lidingö 2021 Mars.xlsx]Verks res '!$N$8:$N$10</c:f>
              <c:numCache>
                <c:formatCode>#,##0</c:formatCode>
                <c:ptCount val="3"/>
                <c:pt idx="0">
                  <c:v>9261</c:v>
                </c:pt>
                <c:pt idx="1">
                  <c:v>696</c:v>
                </c:pt>
                <c:pt idx="2">
                  <c:v>137</c:v>
                </c:pt>
              </c:numCache>
            </c:numRef>
          </c:val>
          <c:extLst>
            <c:ext xmlns:c16="http://schemas.microsoft.com/office/drawing/2014/chart" uri="{C3380CC4-5D6E-409C-BE32-E72D297353CC}">
              <c16:uniqueId val="{00000006-621A-4E0A-B2B9-89236F3549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60660568490375344"/>
          <c:y val="3.0797178947430527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'Verks res '!$M$26</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19-49C2-8B04-6340171349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619-49C2-8B04-6340171349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619-49C2-8B04-6340171349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619-49C2-8B04-6340171349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619-49C2-8B04-63401713498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619-49C2-8B04-634017134986}"/>
              </c:ext>
            </c:extLst>
          </c:dPt>
          <c:dLbls>
            <c:dLbl>
              <c:idx val="0"/>
              <c:layout>
                <c:manualLayout>
                  <c:x val="1.2931901611691261E-2"/>
                  <c:y val="-4.3964445768819192E-3"/>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619-49C2-8B04-634017134986}"/>
                </c:ext>
              </c:extLst>
            </c:dLbl>
            <c:dLbl>
              <c:idx val="1"/>
              <c:layout>
                <c:manualLayout>
                  <c:x val="-2.7832208357788785E-2"/>
                  <c:y val="-5.5648566734758695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619-49C2-8B04-634017134986}"/>
                </c:ext>
              </c:extLst>
            </c:dLbl>
            <c:dLbl>
              <c:idx val="2"/>
              <c:layout>
                <c:manualLayout>
                  <c:x val="-5.1178817988266699E-2"/>
                  <c:y val="0.21253847330099934"/>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619-49C2-8B04-634017134986}"/>
                </c:ext>
              </c:extLst>
            </c:dLbl>
            <c:dLbl>
              <c:idx val="3"/>
              <c:layout>
                <c:manualLayout>
                  <c:x val="5.2737406323847942E-2"/>
                  <c:y val="-2.895819201951013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619-49C2-8B04-634017134986}"/>
                </c:ext>
              </c:extLst>
            </c:dLbl>
            <c:dLbl>
              <c:idx val="4"/>
              <c:layout>
                <c:manualLayout>
                  <c:x val="1.6118574966790225E-3"/>
                  <c:y val="-0.2946062882527534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619-49C2-8B04-634017134986}"/>
                </c:ext>
              </c:extLst>
            </c:dLbl>
            <c:dLbl>
              <c:idx val="5"/>
              <c:layout>
                <c:manualLayout>
                  <c:x val="-9.3514731715384949E-2"/>
                  <c:y val="-9.4068936313699038E-3"/>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619-49C2-8B04-63401713498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'Verks res '!$L$27:$L$32</c:f>
              <c:strCache>
                <c:ptCount val="6"/>
                <c:pt idx="0">
                  <c:v>Varuinköp för försäljning</c:v>
                </c:pt>
                <c:pt idx="1">
                  <c:v>Hyra, el, värme, vatten, fastighetsskatt</c:v>
                </c:pt>
                <c:pt idx="2">
                  <c:v>Reparation av lokalen</c:v>
                </c:pt>
                <c:pt idx="3">
                  <c:v>Övriga kostnader</c:v>
                </c:pt>
                <c:pt idx="4">
                  <c:v>Personal/funktionärskostn inkl utbildning</c:v>
                </c:pt>
                <c:pt idx="5">
                  <c:v>Avskrivningar</c:v>
                </c:pt>
              </c:strCache>
            </c:strRef>
          </c:cat>
          <c:val>
            <c:numRef>
              <c:f>'Verks res '!$M$27:$M$32</c:f>
              <c:numCache>
                <c:formatCode>#,##0</c:formatCode>
                <c:ptCount val="6"/>
                <c:pt idx="0">
                  <c:v>78</c:v>
                </c:pt>
                <c:pt idx="1">
                  <c:v>2235</c:v>
                </c:pt>
                <c:pt idx="2">
                  <c:v>84</c:v>
                </c:pt>
                <c:pt idx="3">
                  <c:v>2757</c:v>
                </c:pt>
                <c:pt idx="4">
                  <c:v>3767</c:v>
                </c:pt>
                <c:pt idx="5">
                  <c:v>148</c:v>
                </c:pt>
              </c:numCache>
            </c:numRef>
          </c:val>
          <c:extLst>
            <c:ext xmlns:c16="http://schemas.microsoft.com/office/drawing/2014/chart" uri="{C3380CC4-5D6E-409C-BE32-E72D297353CC}">
              <c16:uniqueId val="{0000000C-F619-49C2-8B04-63401713498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4741847028123389"/>
          <c:y val="0.26714565428789194"/>
          <c:w val="0.35258152971876616"/>
          <c:h val="0.730291860495676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83287190258426658"/>
          <c:y val="4.2523000088059443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'Verks res '!$N$26</c:f>
              <c:strCache>
                <c:ptCount val="1"/>
                <c:pt idx="0">
                  <c:v>2019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1E-493B-B1F9-E38362FAA1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1E-493B-B1F9-E38362FAA1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1E-493B-B1F9-E38362FAA1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1E-493B-B1F9-E38362FAA1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41E-493B-B1F9-E38362FAA1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41E-493B-B1F9-E38362FAA119}"/>
              </c:ext>
            </c:extLst>
          </c:dPt>
          <c:dLbls>
            <c:dLbl>
              <c:idx val="0"/>
              <c:layout>
                <c:manualLayout>
                  <c:x val="0.14975584566812339"/>
                  <c:y val="2.8125409851009774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1E-493B-B1F9-E38362FAA119}"/>
                </c:ext>
              </c:extLst>
            </c:dLbl>
            <c:dLbl>
              <c:idx val="1"/>
              <c:layout>
                <c:manualLayout>
                  <c:x val="-2.8004623163644052E-2"/>
                  <c:y val="-1.201994377897871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1E-493B-B1F9-E38362FAA119}"/>
                </c:ext>
              </c:extLst>
            </c:dLbl>
            <c:dLbl>
              <c:idx val="2"/>
              <c:layout>
                <c:manualLayout>
                  <c:x val="-1.2635029995113447E-2"/>
                  <c:y val="0.18637980183648539"/>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1E-493B-B1F9-E38362FAA119}"/>
                </c:ext>
              </c:extLst>
            </c:dLbl>
            <c:dLbl>
              <c:idx val="3"/>
              <c:layout>
                <c:manualLayout>
                  <c:x val="0.13034531636093946"/>
                  <c:y val="-5.7796809567807028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41E-493B-B1F9-E38362FAA119}"/>
                </c:ext>
              </c:extLst>
            </c:dLbl>
            <c:dLbl>
              <c:idx val="4"/>
              <c:layout>
                <c:manualLayout>
                  <c:x val="6.8808201090290302E-2"/>
                  <c:y val="-0.2458457158574137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41E-493B-B1F9-E38362FAA119}"/>
                </c:ext>
              </c:extLst>
            </c:dLbl>
            <c:dLbl>
              <c:idx val="5"/>
              <c:layout>
                <c:manualLayout>
                  <c:x val="-0.12765944542830107"/>
                  <c:y val="-1.7404638636141305E-3"/>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41E-493B-B1F9-E38362FAA11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'Verks res '!$L$27:$L$32</c:f>
              <c:strCache>
                <c:ptCount val="6"/>
                <c:pt idx="0">
                  <c:v>Varuinköp för försäljning</c:v>
                </c:pt>
                <c:pt idx="1">
                  <c:v>Hyra, el, värme, vatten, fastighetsskatt</c:v>
                </c:pt>
                <c:pt idx="2">
                  <c:v>Reparation av lokalen</c:v>
                </c:pt>
                <c:pt idx="3">
                  <c:v>Övriga kostnader</c:v>
                </c:pt>
                <c:pt idx="4">
                  <c:v>Personal/funktionärskostn inkl utbildning</c:v>
                </c:pt>
                <c:pt idx="5">
                  <c:v>Avskrivningar</c:v>
                </c:pt>
              </c:strCache>
            </c:strRef>
          </c:cat>
          <c:val>
            <c:numRef>
              <c:f>'Verks res '!$N$27:$N$32</c:f>
              <c:numCache>
                <c:formatCode>#,##0</c:formatCode>
                <c:ptCount val="6"/>
                <c:pt idx="0">
                  <c:v>149</c:v>
                </c:pt>
                <c:pt idx="1">
                  <c:v>2297</c:v>
                </c:pt>
                <c:pt idx="2">
                  <c:v>238</c:v>
                </c:pt>
                <c:pt idx="3">
                  <c:v>3462</c:v>
                </c:pt>
                <c:pt idx="4">
                  <c:v>3647</c:v>
                </c:pt>
                <c:pt idx="5">
                  <c:v>125</c:v>
                </c:pt>
              </c:numCache>
            </c:numRef>
          </c:val>
          <c:extLst>
            <c:ext xmlns:c16="http://schemas.microsoft.com/office/drawing/2014/chart" uri="{C3380CC4-5D6E-409C-BE32-E72D297353CC}">
              <c16:uniqueId val="{0000000C-E41E-493B-B1F9-E38362FAA1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6886B92-6155-2842-AFF9-D8B468D138F2}" type="datetimeFigureOut">
              <a:rPr lang="sv-SE" smtClean="0"/>
              <a:t>2021-04-28</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4EACA4F-14EC-9143-8AC8-5E1808BF0B84}" type="slidenum">
              <a:rPr lang="sv-SE" smtClean="0"/>
              <a:t>‹#›</a:t>
            </a:fld>
            <a:endParaRPr lang="sv-SE"/>
          </a:p>
        </p:txBody>
      </p:sp>
    </p:spTree>
    <p:extLst>
      <p:ext uri="{BB962C8B-B14F-4D97-AF65-F5344CB8AC3E}">
        <p14:creationId xmlns:p14="http://schemas.microsoft.com/office/powerpoint/2010/main" val="248773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688640F-30A1-D444-900C-FAE59C145C21}" type="slidenum">
              <a:rPr lang="sv-SE" smtClean="0"/>
              <a:t>16</a:t>
            </a:fld>
            <a:endParaRPr lang="sv-SE"/>
          </a:p>
        </p:txBody>
      </p:sp>
    </p:spTree>
    <p:extLst>
      <p:ext uri="{BB962C8B-B14F-4D97-AF65-F5344CB8AC3E}">
        <p14:creationId xmlns:p14="http://schemas.microsoft.com/office/powerpoint/2010/main" val="365160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688640F-30A1-D444-900C-FAE59C145C21}" type="slidenum">
              <a:rPr lang="sv-SE" smtClean="0"/>
              <a:t>17</a:t>
            </a:fld>
            <a:endParaRPr lang="sv-SE"/>
          </a:p>
        </p:txBody>
      </p:sp>
    </p:spTree>
    <p:extLst>
      <p:ext uri="{BB962C8B-B14F-4D97-AF65-F5344CB8AC3E}">
        <p14:creationId xmlns:p14="http://schemas.microsoft.com/office/powerpoint/2010/main" val="96686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Intäkterna har sjunkit med 1,4 miljoner kronor jämfört med föregående år. Första två månaderna var försäljningen bra, vilket var bra för föreningen. Det stora tappet av försäljningen är hänförlig till hösten och egentligen våg 2. Den minskade försäljningen har vägts upp med ökade övriga intäkter som består framför allt av bidrag från RF och permitteringsstöd. Totalt har försäljningen sjunkit från 10,1 miljoner till 9,1 miljoner.</a:t>
            </a:r>
          </a:p>
        </p:txBody>
      </p:sp>
      <p:sp>
        <p:nvSpPr>
          <p:cNvPr id="4" name="Platshållare för bildnummer 3"/>
          <p:cNvSpPr>
            <a:spLocks noGrp="1"/>
          </p:cNvSpPr>
          <p:nvPr>
            <p:ph type="sldNum" sz="quarter" idx="5"/>
          </p:nvPr>
        </p:nvSpPr>
        <p:spPr/>
        <p:txBody>
          <a:bodyPr/>
          <a:lstStyle/>
          <a:p>
            <a:fld id="{F3557D79-CDEF-4B34-A212-615BF940B0E1}" type="slidenum">
              <a:rPr lang="sv-SE" smtClean="0"/>
              <a:t>19</a:t>
            </a:fld>
            <a:endParaRPr lang="sv-SE"/>
          </a:p>
        </p:txBody>
      </p:sp>
    </p:spTree>
    <p:extLst>
      <p:ext uri="{BB962C8B-B14F-4D97-AF65-F5344CB8AC3E}">
        <p14:creationId xmlns:p14="http://schemas.microsoft.com/office/powerpoint/2010/main" val="291851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Kostnaderna har sjunkit från 9,9 miljoner kronor till 9,1 miljoner kronor. Den stora besparingen är gjord på övriga kostnader och det är inget som sticker ut, utan det är små bäckar blir en stor å. Det som kan noteras är att kostnaden för lokalen är något lägre än förra året trots hyreshöjning. Detta beror framför allt på lägre kostnader för el. Det bör också komma en positiv återbetalning avseende eftersom förbrukningen av vatten bör ha varit lägre, detta har vi inte tagit höjd för i bokslutet. </a:t>
            </a:r>
          </a:p>
        </p:txBody>
      </p:sp>
      <p:sp>
        <p:nvSpPr>
          <p:cNvPr id="4" name="Platshållare för bildnummer 3"/>
          <p:cNvSpPr>
            <a:spLocks noGrp="1"/>
          </p:cNvSpPr>
          <p:nvPr>
            <p:ph type="sldNum" sz="quarter" idx="5"/>
          </p:nvPr>
        </p:nvSpPr>
        <p:spPr/>
        <p:txBody>
          <a:bodyPr/>
          <a:lstStyle/>
          <a:p>
            <a:fld id="{F3557D79-CDEF-4B34-A212-615BF940B0E1}" type="slidenum">
              <a:rPr lang="sv-SE" smtClean="0"/>
              <a:t>20</a:t>
            </a:fld>
            <a:endParaRPr lang="sv-SE"/>
          </a:p>
        </p:txBody>
      </p:sp>
    </p:spTree>
    <p:extLst>
      <p:ext uri="{BB962C8B-B14F-4D97-AF65-F5344CB8AC3E}">
        <p14:creationId xmlns:p14="http://schemas.microsoft.com/office/powerpoint/2010/main" val="407203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Anläggningstillgångar har ökat något genom inköp samt aktier i Aktiebolaget Träning på Lidingö AB. Omsättningstillgångar har minskat och det beror helt och hållet på ett negativt kassaflöde. Eget kapital, årets resultat. Kortfristiga skulder lägre p g a färre sålda träningskort under 2020. Detta kan komma att påverka resultatet för 2021.</a:t>
            </a:r>
          </a:p>
        </p:txBody>
      </p:sp>
      <p:sp>
        <p:nvSpPr>
          <p:cNvPr id="4" name="Platshållare för bildnummer 3"/>
          <p:cNvSpPr>
            <a:spLocks noGrp="1"/>
          </p:cNvSpPr>
          <p:nvPr>
            <p:ph type="sldNum" sz="quarter" idx="5"/>
          </p:nvPr>
        </p:nvSpPr>
        <p:spPr/>
        <p:txBody>
          <a:bodyPr/>
          <a:lstStyle/>
          <a:p>
            <a:fld id="{F3557D79-CDEF-4B34-A212-615BF940B0E1}" type="slidenum">
              <a:rPr lang="sv-SE" smtClean="0"/>
              <a:t>21</a:t>
            </a:fld>
            <a:endParaRPr lang="sv-SE"/>
          </a:p>
        </p:txBody>
      </p:sp>
    </p:spTree>
    <p:extLst>
      <p:ext uri="{BB962C8B-B14F-4D97-AF65-F5344CB8AC3E}">
        <p14:creationId xmlns:p14="http://schemas.microsoft.com/office/powerpoint/2010/main" val="1132211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Kassaflödet visar hur kassan har förändrats under året. I kassaflödesanalysen utgår man ifrån Årets Resultat och korrigerar det sedan för poster som i resultaträkningen inte påverkar kassaflödet. Sedan tas även hänsyn till investeringar som har gjorts under året. Den stora förändringen är kortfristiga skulder på 1 183 kr som beror på lägre försäljning av träningskort. </a:t>
            </a:r>
          </a:p>
        </p:txBody>
      </p:sp>
      <p:sp>
        <p:nvSpPr>
          <p:cNvPr id="4" name="Platshållare för bildnummer 3"/>
          <p:cNvSpPr>
            <a:spLocks noGrp="1"/>
          </p:cNvSpPr>
          <p:nvPr>
            <p:ph type="sldNum" sz="quarter" idx="5"/>
          </p:nvPr>
        </p:nvSpPr>
        <p:spPr/>
        <p:txBody>
          <a:bodyPr/>
          <a:lstStyle/>
          <a:p>
            <a:fld id="{F3557D79-CDEF-4B34-A212-615BF940B0E1}" type="slidenum">
              <a:rPr lang="sv-SE" smtClean="0"/>
              <a:t>22</a:t>
            </a:fld>
            <a:endParaRPr lang="sv-SE"/>
          </a:p>
        </p:txBody>
      </p:sp>
    </p:spTree>
    <p:extLst>
      <p:ext uri="{BB962C8B-B14F-4D97-AF65-F5344CB8AC3E}">
        <p14:creationId xmlns:p14="http://schemas.microsoft.com/office/powerpoint/2010/main" val="515133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688640F-30A1-D444-900C-FAE59C145C21}" type="slidenum">
              <a:rPr lang="sv-SE" smtClean="0"/>
              <a:t>33</a:t>
            </a:fld>
            <a:endParaRPr lang="sv-SE"/>
          </a:p>
        </p:txBody>
      </p:sp>
    </p:spTree>
    <p:extLst>
      <p:ext uri="{BB962C8B-B14F-4D97-AF65-F5344CB8AC3E}">
        <p14:creationId xmlns:p14="http://schemas.microsoft.com/office/powerpoint/2010/main" val="329577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688640F-30A1-D444-900C-FAE59C145C21}" type="slidenum">
              <a:rPr lang="sv-SE" smtClean="0"/>
              <a:t>34</a:t>
            </a:fld>
            <a:endParaRPr lang="sv-SE"/>
          </a:p>
        </p:txBody>
      </p:sp>
    </p:spTree>
    <p:extLst>
      <p:ext uri="{BB962C8B-B14F-4D97-AF65-F5344CB8AC3E}">
        <p14:creationId xmlns:p14="http://schemas.microsoft.com/office/powerpoint/2010/main" val="202042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p:bg>
      <p:bgPr>
        <a:solidFill>
          <a:srgbClr val="E31836"/>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102918" y="1996888"/>
            <a:ext cx="6951612" cy="704817"/>
          </a:xfrm>
        </p:spPr>
        <p:txBody>
          <a:bodyPr>
            <a:noAutofit/>
          </a:bodyPr>
          <a:lstStyle>
            <a:lvl1pPr>
              <a:lnSpc>
                <a:spcPts val="4680"/>
              </a:lnSpc>
              <a:defRPr sz="4400" spc="-120" baseline="0">
                <a:solidFill>
                  <a:schemeClr val="bg1"/>
                </a:solidFill>
                <a:latin typeface="Arial" panose="020B0604020202020204" pitchFamily="34" charset="0"/>
                <a:cs typeface="Arial" panose="020B0604020202020204" pitchFamily="34" charset="0"/>
              </a:defRPr>
            </a:lvl1pPr>
          </a:lstStyle>
          <a:p>
            <a:r>
              <a:rPr lang="sv-SE"/>
              <a:t>Titel</a:t>
            </a:r>
          </a:p>
        </p:txBody>
      </p:sp>
    </p:spTree>
    <p:extLst>
      <p:ext uri="{BB962C8B-B14F-4D97-AF65-F5344CB8AC3E}">
        <p14:creationId xmlns:p14="http://schemas.microsoft.com/office/powerpoint/2010/main" val="75661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bild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053" y="1044728"/>
            <a:ext cx="5578577" cy="3232727"/>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en-US" noProof="0"/>
          </a:p>
        </p:txBody>
      </p:sp>
      <p:sp>
        <p:nvSpPr>
          <p:cNvPr id="4" name="Platshållare för text 3">
            <a:extLst>
              <a:ext uri="{FF2B5EF4-FFF2-40B4-BE49-F238E27FC236}">
                <a16:creationId xmlns:a16="http://schemas.microsoft.com/office/drawing/2014/main" id="{7B957A49-312B-7844-9759-17F6AD264699}"/>
              </a:ext>
            </a:extLst>
          </p:cNvPr>
          <p:cNvSpPr>
            <a:spLocks noGrp="1"/>
          </p:cNvSpPr>
          <p:nvPr>
            <p:ph type="body" sz="quarter" idx="14" hasCustomPrompt="1"/>
          </p:nvPr>
        </p:nvSpPr>
        <p:spPr>
          <a:xfrm>
            <a:off x="5470223" y="1972116"/>
            <a:ext cx="3139888" cy="1377950"/>
          </a:xfrm>
        </p:spPr>
        <p:txBody>
          <a:bodyPr anchor="t"/>
          <a:lstStyle>
            <a:lvl1pPr marL="0" marR="0" indent="0" algn="l" defTabSz="457200" rtl="0" eaLnBrk="1" fontAlgn="base" latinLnBrk="0" hangingPunct="1">
              <a:lnSpc>
                <a:spcPts val="3600"/>
              </a:lnSpc>
              <a:spcBef>
                <a:spcPct val="20000"/>
              </a:spcBef>
              <a:spcAft>
                <a:spcPct val="0"/>
              </a:spcAft>
              <a:buClrTx/>
              <a:buSzTx/>
              <a:buFont typeface="Arial" charset="0"/>
              <a:buNone/>
              <a:tabLst/>
              <a:defRPr sz="3200" b="1" spc="-120" baseline="0">
                <a:solidFill>
                  <a:srgbClr val="30302E"/>
                </a:solidFill>
                <a:latin typeface="Arial" panose="020B0604020202020204" pitchFamily="34" charset="0"/>
                <a:cs typeface="Arial" panose="020B0604020202020204" pitchFamily="34" charset="0"/>
              </a:defRPr>
            </a:lvl1pPr>
          </a:lstStyle>
          <a:p>
            <a:pPr lvl="0"/>
            <a:r>
              <a:rPr lang="sv-SE"/>
              <a:t>Rubriken ligger här kanske</a:t>
            </a:r>
          </a:p>
        </p:txBody>
      </p:sp>
    </p:spTree>
    <p:extLst>
      <p:ext uri="{BB962C8B-B14F-4D97-AF65-F5344CB8AC3E}">
        <p14:creationId xmlns:p14="http://schemas.microsoft.com/office/powerpoint/2010/main" val="37234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ed vit textbox">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70955" y="573159"/>
            <a:ext cx="6021706" cy="3398548"/>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en-US" noProof="0"/>
          </a:p>
        </p:txBody>
      </p:sp>
      <p:sp>
        <p:nvSpPr>
          <p:cNvPr id="4" name="Rubrik 1">
            <a:extLst>
              <a:ext uri="{FF2B5EF4-FFF2-40B4-BE49-F238E27FC236}">
                <a16:creationId xmlns:a16="http://schemas.microsoft.com/office/drawing/2014/main" id="{97D84B64-3F89-1640-9979-6D6DE5BA9C8D}"/>
              </a:ext>
            </a:extLst>
          </p:cNvPr>
          <p:cNvSpPr>
            <a:spLocks noGrp="1"/>
          </p:cNvSpPr>
          <p:nvPr>
            <p:ph type="title" hasCustomPrompt="1"/>
          </p:nvPr>
        </p:nvSpPr>
        <p:spPr>
          <a:xfrm>
            <a:off x="2933189" y="2907792"/>
            <a:ext cx="3297237" cy="901468"/>
          </a:xfrm>
          <a:solidFill>
            <a:schemeClr val="bg1"/>
          </a:solidFill>
        </p:spPr>
        <p:txBody>
          <a:bodyPr tIns="288000" bIns="108000" anchor="ctr" anchorCtr="0">
            <a:noAutofit/>
          </a:bodyPr>
          <a:lstStyle>
            <a:lvl1pPr algn="ctr">
              <a:lnSpc>
                <a:spcPts val="2400"/>
              </a:lnSpc>
              <a:defRPr sz="2200" spc="-100" baseline="0">
                <a:solidFill>
                  <a:srgbClr val="30302E"/>
                </a:solidFill>
              </a:defRPr>
            </a:lvl1pPr>
          </a:lstStyle>
          <a:p>
            <a:r>
              <a:rPr lang="sv-SE"/>
              <a:t>Rubriken här</a:t>
            </a:r>
          </a:p>
        </p:txBody>
      </p:sp>
      <p:sp>
        <p:nvSpPr>
          <p:cNvPr id="6" name="Platshållare för text 7">
            <a:extLst>
              <a:ext uri="{FF2B5EF4-FFF2-40B4-BE49-F238E27FC236}">
                <a16:creationId xmlns:a16="http://schemas.microsoft.com/office/drawing/2014/main" id="{16738953-614D-0F47-8C93-41CE0FCCFCDE}"/>
              </a:ext>
            </a:extLst>
          </p:cNvPr>
          <p:cNvSpPr>
            <a:spLocks noGrp="1"/>
          </p:cNvSpPr>
          <p:nvPr>
            <p:ph type="body" sz="quarter" idx="10" hasCustomPrompt="1"/>
          </p:nvPr>
        </p:nvSpPr>
        <p:spPr>
          <a:xfrm>
            <a:off x="2933189" y="3758568"/>
            <a:ext cx="3297237" cy="979008"/>
          </a:xfrm>
          <a:solidFill>
            <a:schemeClr val="bg1"/>
          </a:solidFill>
        </p:spPr>
        <p:txBody>
          <a:bodyPr lIns="180000" tIns="72000" rIns="180000" bIns="251999">
            <a:spAutoFit/>
          </a:bodyPr>
          <a:lstStyle>
            <a:lvl1pPr algn="ctr">
              <a:lnSpc>
                <a:spcPct val="120000"/>
              </a:lnSpc>
              <a:defRPr sz="1200">
                <a:solidFill>
                  <a:srgbClr val="30302E"/>
                </a:solidFill>
                <a:latin typeface="Arial" panose="020B0604020202020204" pitchFamily="34" charset="0"/>
                <a:cs typeface="Arial" panose="020B0604020202020204" pitchFamily="34" charset="0"/>
              </a:defRPr>
            </a:lvl1pPr>
          </a:lstStyle>
          <a:p>
            <a:pPr>
              <a:lnSpc>
                <a:spcPct val="120000"/>
              </a:lnSpc>
            </a:pPr>
            <a:r>
              <a:rPr lang="sv-SE" b="0" i="0">
                <a:solidFill>
                  <a:srgbClr val="4D4D4D"/>
                </a:solidFill>
                <a:latin typeface="Helvetica"/>
                <a:cs typeface="Helvetica"/>
              </a:rPr>
              <a:t>No </a:t>
            </a:r>
            <a:r>
              <a:rPr lang="sv-SE" b="0" i="0" err="1">
                <a:solidFill>
                  <a:srgbClr val="4D4D4D"/>
                </a:solidFill>
                <a:latin typeface="Helvetica"/>
                <a:cs typeface="Helvetica"/>
              </a:rPr>
              <a:t>quod</a:t>
            </a:r>
            <a:r>
              <a:rPr lang="sv-SE" b="0" i="0">
                <a:solidFill>
                  <a:srgbClr val="4D4D4D"/>
                </a:solidFill>
                <a:latin typeface="Helvetica"/>
                <a:cs typeface="Helvetica"/>
              </a:rPr>
              <a:t> </a:t>
            </a:r>
            <a:r>
              <a:rPr lang="sv-SE" b="0" i="0" err="1">
                <a:solidFill>
                  <a:srgbClr val="4D4D4D"/>
                </a:solidFill>
                <a:latin typeface="Helvetica"/>
                <a:cs typeface="Helvetica"/>
              </a:rPr>
              <a:t>civibus</a:t>
            </a:r>
            <a:r>
              <a:rPr lang="sv-SE" b="0" i="0">
                <a:solidFill>
                  <a:srgbClr val="4D4D4D"/>
                </a:solidFill>
                <a:latin typeface="Helvetica"/>
                <a:cs typeface="Helvetica"/>
              </a:rPr>
              <a:t> has. Libris </a:t>
            </a:r>
            <a:r>
              <a:rPr lang="sv-SE" b="0" i="0" err="1">
                <a:solidFill>
                  <a:srgbClr val="4D4D4D"/>
                </a:solidFill>
                <a:latin typeface="Helvetica"/>
                <a:cs typeface="Helvetica"/>
              </a:rPr>
              <a:t>quaeque</a:t>
            </a:r>
            <a:r>
              <a:rPr lang="sv-SE" b="0" i="0">
                <a:solidFill>
                  <a:srgbClr val="4D4D4D"/>
                </a:solidFill>
                <a:latin typeface="Helvetica"/>
                <a:cs typeface="Helvetica"/>
              </a:rPr>
              <a:t> </a:t>
            </a:r>
            <a:r>
              <a:rPr lang="sv-SE" b="0" i="0" err="1">
                <a:solidFill>
                  <a:srgbClr val="4D4D4D"/>
                </a:solidFill>
                <a:latin typeface="Helvetica"/>
                <a:cs typeface="Helvetica"/>
              </a:rPr>
              <a:t>cum</a:t>
            </a:r>
            <a:r>
              <a:rPr lang="sv-SE" b="0" i="0">
                <a:solidFill>
                  <a:srgbClr val="4D4D4D"/>
                </a:solidFill>
                <a:latin typeface="Helvetica"/>
                <a:cs typeface="Helvetica"/>
              </a:rPr>
              <a:t> in, </a:t>
            </a:r>
            <a:r>
              <a:rPr lang="sv-SE" b="0" i="0" err="1">
                <a:solidFill>
                  <a:srgbClr val="4D4D4D"/>
                </a:solidFill>
                <a:latin typeface="Helvetica"/>
                <a:cs typeface="Helvetica"/>
              </a:rPr>
              <a:t>ceteros</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cu </a:t>
            </a:r>
            <a:r>
              <a:rPr lang="sv-SE" b="0" i="0" err="1">
                <a:solidFill>
                  <a:srgbClr val="4D4D4D"/>
                </a:solidFill>
                <a:latin typeface="Helvetica"/>
                <a:cs typeface="Helvetica"/>
              </a:rPr>
              <a:t>quo</a:t>
            </a:r>
            <a:r>
              <a:rPr lang="sv-SE" b="0" i="0">
                <a:solidFill>
                  <a:srgbClr val="4D4D4D"/>
                </a:solidFill>
                <a:latin typeface="Helvetica"/>
                <a:cs typeface="Helvetica"/>
              </a:rPr>
              <a:t>. </a:t>
            </a:r>
            <a:r>
              <a:rPr lang="sv-SE" b="0" i="0" err="1">
                <a:solidFill>
                  <a:srgbClr val="4D4D4D"/>
                </a:solidFill>
                <a:latin typeface="Helvetica"/>
                <a:cs typeface="Helvetica"/>
              </a:rPr>
              <a:t>Conceptam</a:t>
            </a:r>
            <a:r>
              <a:rPr lang="sv-SE" b="0" i="0">
                <a:solidFill>
                  <a:srgbClr val="4D4D4D"/>
                </a:solidFill>
                <a:latin typeface="Helvetica"/>
                <a:cs typeface="Helvetica"/>
              </a:rPr>
              <a:t> </a:t>
            </a:r>
            <a:r>
              <a:rPr lang="sv-SE" b="0" i="0" err="1">
                <a:solidFill>
                  <a:srgbClr val="4D4D4D"/>
                </a:solidFill>
                <a:latin typeface="Helvetica"/>
                <a:cs typeface="Helvetica"/>
              </a:rPr>
              <a:t>disputationi</a:t>
            </a:r>
            <a:r>
              <a:rPr lang="sv-SE" b="0" i="0">
                <a:solidFill>
                  <a:srgbClr val="4D4D4D"/>
                </a:solidFill>
                <a:latin typeface="Helvetica"/>
                <a:cs typeface="Helvetica"/>
              </a:rPr>
              <a:t> </a:t>
            </a:r>
            <a:r>
              <a:rPr lang="sv-SE" b="0" i="0" err="1">
                <a:solidFill>
                  <a:srgbClr val="4D4D4D"/>
                </a:solidFill>
                <a:latin typeface="Helvetica"/>
                <a:cs typeface="Helvetica"/>
              </a:rPr>
              <a:t>ne</a:t>
            </a:r>
            <a:r>
              <a:rPr lang="sv-SE" b="0" i="0">
                <a:solidFill>
                  <a:srgbClr val="4D4D4D"/>
                </a:solidFill>
                <a:latin typeface="Helvetica"/>
                <a:cs typeface="Helvetica"/>
              </a:rPr>
              <a:t>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vidit</a:t>
            </a:r>
            <a:r>
              <a:rPr lang="sv-SE" b="0" i="0">
                <a:solidFill>
                  <a:srgbClr val="4D4D4D"/>
                </a:solidFill>
                <a:latin typeface="Helvetica"/>
                <a:cs typeface="Helvetica"/>
              </a:rPr>
              <a:t> </a:t>
            </a:r>
            <a:r>
              <a:rPr lang="sv-SE" b="0" i="0" err="1">
                <a:solidFill>
                  <a:srgbClr val="4D4D4D"/>
                </a:solidFill>
                <a:latin typeface="Helvetica"/>
                <a:cs typeface="Helvetica"/>
              </a:rPr>
              <a:t>ipsum</a:t>
            </a:r>
            <a:r>
              <a:rPr lang="sv-SE" b="0" i="0">
                <a:solidFill>
                  <a:srgbClr val="4D4D4D"/>
                </a:solidFill>
                <a:latin typeface="Helvetica"/>
                <a:cs typeface="Helvetic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 Bild 1">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75504" y="0"/>
            <a:ext cx="3968496" cy="5143500"/>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en-US" noProof="0"/>
          </a:p>
        </p:txBody>
      </p:sp>
      <p:sp>
        <p:nvSpPr>
          <p:cNvPr id="5" name="Rubrik 1">
            <a:extLst>
              <a:ext uri="{FF2B5EF4-FFF2-40B4-BE49-F238E27FC236}">
                <a16:creationId xmlns:a16="http://schemas.microsoft.com/office/drawing/2014/main" id="{98249C90-F1B3-7B41-A34E-A0717F46B127}"/>
              </a:ext>
            </a:extLst>
          </p:cNvPr>
          <p:cNvSpPr>
            <a:spLocks noGrp="1"/>
          </p:cNvSpPr>
          <p:nvPr>
            <p:ph type="title" hasCustomPrompt="1"/>
          </p:nvPr>
        </p:nvSpPr>
        <p:spPr>
          <a:xfrm>
            <a:off x="625158" y="963370"/>
            <a:ext cx="3861498" cy="1005638"/>
          </a:xfrm>
        </p:spPr>
        <p:txBody>
          <a:bodyPr anchor="b" anchorCtr="0">
            <a:noAutofit/>
          </a:bodyPr>
          <a:lstStyle>
            <a:lvl1pPr algn="l">
              <a:lnSpc>
                <a:spcPts val="3800"/>
              </a:lnSpc>
              <a:defRPr sz="3200">
                <a:solidFill>
                  <a:srgbClr val="30302E"/>
                </a:solidFill>
              </a:defRPr>
            </a:lvl1pPr>
          </a:lstStyle>
          <a:p>
            <a:r>
              <a:rPr lang="sv-SE"/>
              <a:t>Skriv rubrik med en eller två rader</a:t>
            </a:r>
          </a:p>
        </p:txBody>
      </p:sp>
      <p:sp>
        <p:nvSpPr>
          <p:cNvPr id="7" name="Platshållare för text 7">
            <a:extLst>
              <a:ext uri="{FF2B5EF4-FFF2-40B4-BE49-F238E27FC236}">
                <a16:creationId xmlns:a16="http://schemas.microsoft.com/office/drawing/2014/main" id="{28DF6AA8-3263-DE44-8D7C-44B32A7C6998}"/>
              </a:ext>
            </a:extLst>
          </p:cNvPr>
          <p:cNvSpPr>
            <a:spLocks noGrp="1"/>
          </p:cNvSpPr>
          <p:nvPr>
            <p:ph type="body" sz="quarter" idx="10" hasCustomPrompt="1"/>
          </p:nvPr>
        </p:nvSpPr>
        <p:spPr>
          <a:xfrm>
            <a:off x="625158" y="2273808"/>
            <a:ext cx="3861498" cy="2255520"/>
          </a:xfrm>
        </p:spPr>
        <p:txBody>
          <a:bodyPr/>
          <a:lstStyle>
            <a:lvl1pPr algn="l">
              <a:lnSpc>
                <a:spcPct val="120000"/>
              </a:lnSpc>
              <a:defRPr sz="1600" spc="-20" baseline="0">
                <a:solidFill>
                  <a:srgbClr val="30302E"/>
                </a:solidFill>
                <a:latin typeface="Arial" panose="020B0604020202020204" pitchFamily="34" charset="0"/>
                <a:cs typeface="Arial" panose="020B0604020202020204" pitchFamily="34" charset="0"/>
              </a:defRPr>
            </a:lvl1pPr>
          </a:lstStyle>
          <a:p>
            <a:pPr>
              <a:lnSpc>
                <a:spcPct val="120000"/>
              </a:lnSpc>
            </a:pPr>
            <a:r>
              <a:rPr lang="sv-SE" b="0" i="0">
                <a:solidFill>
                  <a:srgbClr val="4D4D4D"/>
                </a:solidFill>
                <a:latin typeface="Helvetica"/>
                <a:cs typeface="Helvetica"/>
              </a:rPr>
              <a:t>No </a:t>
            </a:r>
            <a:r>
              <a:rPr lang="sv-SE" b="0" i="0" err="1">
                <a:solidFill>
                  <a:srgbClr val="4D4D4D"/>
                </a:solidFill>
                <a:latin typeface="Helvetica"/>
                <a:cs typeface="Helvetica"/>
              </a:rPr>
              <a:t>quod</a:t>
            </a:r>
            <a:r>
              <a:rPr lang="sv-SE" b="0" i="0">
                <a:solidFill>
                  <a:srgbClr val="4D4D4D"/>
                </a:solidFill>
                <a:latin typeface="Helvetica"/>
                <a:cs typeface="Helvetica"/>
              </a:rPr>
              <a:t> </a:t>
            </a:r>
            <a:r>
              <a:rPr lang="sv-SE" b="0" i="0" err="1">
                <a:solidFill>
                  <a:srgbClr val="4D4D4D"/>
                </a:solidFill>
                <a:latin typeface="Helvetica"/>
                <a:cs typeface="Helvetica"/>
              </a:rPr>
              <a:t>civibus</a:t>
            </a:r>
            <a:r>
              <a:rPr lang="sv-SE" b="0" i="0">
                <a:solidFill>
                  <a:srgbClr val="4D4D4D"/>
                </a:solidFill>
                <a:latin typeface="Helvetica"/>
                <a:cs typeface="Helvetica"/>
              </a:rPr>
              <a:t> has. Libris </a:t>
            </a:r>
            <a:r>
              <a:rPr lang="sv-SE" b="0" i="0" err="1">
                <a:solidFill>
                  <a:srgbClr val="4D4D4D"/>
                </a:solidFill>
                <a:latin typeface="Helvetica"/>
                <a:cs typeface="Helvetica"/>
              </a:rPr>
              <a:t>quaeque</a:t>
            </a:r>
            <a:r>
              <a:rPr lang="sv-SE" b="0" i="0">
                <a:solidFill>
                  <a:srgbClr val="4D4D4D"/>
                </a:solidFill>
                <a:latin typeface="Helvetica"/>
                <a:cs typeface="Helvetica"/>
              </a:rPr>
              <a:t> </a:t>
            </a:r>
            <a:r>
              <a:rPr lang="sv-SE" b="0" i="0" err="1">
                <a:solidFill>
                  <a:srgbClr val="4D4D4D"/>
                </a:solidFill>
                <a:latin typeface="Helvetica"/>
                <a:cs typeface="Helvetica"/>
              </a:rPr>
              <a:t>cum</a:t>
            </a:r>
            <a:r>
              <a:rPr lang="sv-SE" b="0" i="0">
                <a:solidFill>
                  <a:srgbClr val="4D4D4D"/>
                </a:solidFill>
                <a:latin typeface="Helvetica"/>
                <a:cs typeface="Helvetica"/>
              </a:rPr>
              <a:t> in, </a:t>
            </a:r>
            <a:r>
              <a:rPr lang="sv-SE" b="0" i="0" err="1">
                <a:solidFill>
                  <a:srgbClr val="4D4D4D"/>
                </a:solidFill>
                <a:latin typeface="Helvetica"/>
                <a:cs typeface="Helvetica"/>
              </a:rPr>
              <a:t>ceteros</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cu </a:t>
            </a:r>
            <a:r>
              <a:rPr lang="sv-SE" b="0" i="0" err="1">
                <a:solidFill>
                  <a:srgbClr val="4D4D4D"/>
                </a:solidFill>
                <a:latin typeface="Helvetica"/>
                <a:cs typeface="Helvetica"/>
              </a:rPr>
              <a:t>quo</a:t>
            </a:r>
            <a:r>
              <a:rPr lang="sv-SE" b="0" i="0">
                <a:solidFill>
                  <a:srgbClr val="4D4D4D"/>
                </a:solidFill>
                <a:latin typeface="Helvetica"/>
                <a:cs typeface="Helvetica"/>
              </a:rPr>
              <a:t>. </a:t>
            </a:r>
            <a:r>
              <a:rPr lang="sv-SE" b="0" i="0" err="1">
                <a:solidFill>
                  <a:srgbClr val="4D4D4D"/>
                </a:solidFill>
                <a:latin typeface="Helvetica"/>
                <a:cs typeface="Helvetica"/>
              </a:rPr>
              <a:t>Conceptam</a:t>
            </a:r>
            <a:r>
              <a:rPr lang="sv-SE" b="0" i="0">
                <a:solidFill>
                  <a:srgbClr val="4D4D4D"/>
                </a:solidFill>
                <a:latin typeface="Helvetica"/>
                <a:cs typeface="Helvetica"/>
              </a:rPr>
              <a:t> </a:t>
            </a:r>
            <a:r>
              <a:rPr lang="sv-SE" b="0" i="0" err="1">
                <a:solidFill>
                  <a:srgbClr val="4D4D4D"/>
                </a:solidFill>
                <a:latin typeface="Helvetica"/>
                <a:cs typeface="Helvetica"/>
              </a:rPr>
              <a:t>disputationi</a:t>
            </a:r>
            <a:r>
              <a:rPr lang="sv-SE" b="0" i="0">
                <a:solidFill>
                  <a:srgbClr val="4D4D4D"/>
                </a:solidFill>
                <a:latin typeface="Helvetica"/>
                <a:cs typeface="Helvetica"/>
              </a:rPr>
              <a:t> </a:t>
            </a:r>
            <a:r>
              <a:rPr lang="sv-SE" b="0" i="0" err="1">
                <a:solidFill>
                  <a:srgbClr val="4D4D4D"/>
                </a:solidFill>
                <a:latin typeface="Helvetica"/>
                <a:cs typeface="Helvetica"/>
              </a:rPr>
              <a:t>ne</a:t>
            </a:r>
            <a:r>
              <a:rPr lang="sv-SE" b="0" i="0">
                <a:solidFill>
                  <a:srgbClr val="4D4D4D"/>
                </a:solidFill>
                <a:latin typeface="Helvetica"/>
                <a:cs typeface="Helvetica"/>
              </a:rPr>
              <a:t>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vidit</a:t>
            </a:r>
            <a:r>
              <a:rPr lang="sv-SE" b="0" i="0">
                <a:solidFill>
                  <a:srgbClr val="4D4D4D"/>
                </a:solidFill>
                <a:latin typeface="Helvetica"/>
                <a:cs typeface="Helvetica"/>
              </a:rPr>
              <a:t> </a:t>
            </a:r>
            <a:r>
              <a:rPr lang="sv-SE" b="0" i="0" err="1">
                <a:solidFill>
                  <a:srgbClr val="4D4D4D"/>
                </a:solidFill>
                <a:latin typeface="Helvetica"/>
                <a:cs typeface="Helvetica"/>
              </a:rPr>
              <a:t>ipsum</a:t>
            </a:r>
            <a:r>
              <a:rPr lang="sv-SE" b="0" i="0">
                <a:solidFill>
                  <a:srgbClr val="4D4D4D"/>
                </a:solidFill>
                <a:latin typeface="Helvetica"/>
                <a:cs typeface="Helvetica"/>
              </a:rPr>
              <a:t> debet </a:t>
            </a:r>
            <a:r>
              <a:rPr lang="sv-SE" b="0" i="0" err="1">
                <a:solidFill>
                  <a:srgbClr val="4D4D4D"/>
                </a:solidFill>
                <a:latin typeface="Helvetica"/>
                <a:cs typeface="Helvetica"/>
              </a:rPr>
              <a:t>cum</a:t>
            </a:r>
            <a:r>
              <a:rPr lang="sv-SE" b="0" i="0">
                <a:solidFill>
                  <a:srgbClr val="4D4D4D"/>
                </a:solidFill>
                <a:latin typeface="Helvetica"/>
                <a:cs typeface="Helvetica"/>
              </a:rPr>
              <a:t> </a:t>
            </a:r>
            <a:r>
              <a:rPr lang="sv-SE" b="0" i="0" err="1">
                <a:solidFill>
                  <a:srgbClr val="4D4D4D"/>
                </a:solidFill>
                <a:latin typeface="Helvetica"/>
                <a:cs typeface="Helvetica"/>
              </a:rPr>
              <a:t>ei</a:t>
            </a:r>
            <a:r>
              <a:rPr lang="sv-SE" b="0" i="0">
                <a:solidFill>
                  <a:srgbClr val="4D4D4D"/>
                </a:solidFill>
                <a:latin typeface="Helvetica"/>
                <a:cs typeface="Helvetica"/>
              </a:rPr>
              <a:t>. </a:t>
            </a:r>
          </a:p>
        </p:txBody>
      </p:sp>
    </p:spTree>
    <p:extLst>
      <p:ext uri="{BB962C8B-B14F-4D97-AF65-F5344CB8AC3E}">
        <p14:creationId xmlns:p14="http://schemas.microsoft.com/office/powerpoint/2010/main" val="32110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 Bild 2">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3968496" cy="5143500"/>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en-US" noProof="0"/>
          </a:p>
        </p:txBody>
      </p:sp>
      <p:sp>
        <p:nvSpPr>
          <p:cNvPr id="5" name="Rubrik 1">
            <a:extLst>
              <a:ext uri="{FF2B5EF4-FFF2-40B4-BE49-F238E27FC236}">
                <a16:creationId xmlns:a16="http://schemas.microsoft.com/office/drawing/2014/main" id="{98249C90-F1B3-7B41-A34E-A0717F46B127}"/>
              </a:ext>
            </a:extLst>
          </p:cNvPr>
          <p:cNvSpPr>
            <a:spLocks noGrp="1"/>
          </p:cNvSpPr>
          <p:nvPr>
            <p:ph type="title" hasCustomPrompt="1"/>
          </p:nvPr>
        </p:nvSpPr>
        <p:spPr>
          <a:xfrm>
            <a:off x="4624134" y="914602"/>
            <a:ext cx="3861498" cy="1005638"/>
          </a:xfrm>
        </p:spPr>
        <p:txBody>
          <a:bodyPr anchor="b" anchorCtr="0">
            <a:noAutofit/>
          </a:bodyPr>
          <a:lstStyle>
            <a:lvl1pPr algn="l">
              <a:lnSpc>
                <a:spcPts val="3800"/>
              </a:lnSpc>
              <a:defRPr sz="3200">
                <a:solidFill>
                  <a:srgbClr val="30302E"/>
                </a:solidFill>
              </a:defRPr>
            </a:lvl1pPr>
          </a:lstStyle>
          <a:p>
            <a:r>
              <a:rPr lang="sv-SE"/>
              <a:t>Skriv rubrik med en eller två rader</a:t>
            </a:r>
          </a:p>
        </p:txBody>
      </p:sp>
      <p:sp>
        <p:nvSpPr>
          <p:cNvPr id="7" name="Platshållare för text 7">
            <a:extLst>
              <a:ext uri="{FF2B5EF4-FFF2-40B4-BE49-F238E27FC236}">
                <a16:creationId xmlns:a16="http://schemas.microsoft.com/office/drawing/2014/main" id="{28DF6AA8-3263-DE44-8D7C-44B32A7C6998}"/>
              </a:ext>
            </a:extLst>
          </p:cNvPr>
          <p:cNvSpPr>
            <a:spLocks noGrp="1"/>
          </p:cNvSpPr>
          <p:nvPr>
            <p:ph type="body" sz="quarter" idx="10" hasCustomPrompt="1"/>
          </p:nvPr>
        </p:nvSpPr>
        <p:spPr>
          <a:xfrm>
            <a:off x="4624134" y="2225040"/>
            <a:ext cx="3861498" cy="2255520"/>
          </a:xfrm>
        </p:spPr>
        <p:txBody>
          <a:bodyPr/>
          <a:lstStyle>
            <a:lvl1pPr algn="l">
              <a:lnSpc>
                <a:spcPct val="120000"/>
              </a:lnSpc>
              <a:defRPr sz="1600" spc="-20" baseline="0">
                <a:solidFill>
                  <a:srgbClr val="30302E"/>
                </a:solidFill>
                <a:latin typeface="Arial" panose="020B0604020202020204" pitchFamily="34" charset="0"/>
                <a:cs typeface="Arial" panose="020B0604020202020204" pitchFamily="34" charset="0"/>
              </a:defRPr>
            </a:lvl1pPr>
          </a:lstStyle>
          <a:p>
            <a:pPr>
              <a:lnSpc>
                <a:spcPct val="120000"/>
              </a:lnSpc>
            </a:pPr>
            <a:r>
              <a:rPr lang="sv-SE" b="0" i="0">
                <a:solidFill>
                  <a:srgbClr val="4D4D4D"/>
                </a:solidFill>
                <a:latin typeface="Helvetica"/>
                <a:cs typeface="Helvetica"/>
              </a:rPr>
              <a:t>No </a:t>
            </a:r>
            <a:r>
              <a:rPr lang="sv-SE" b="0" i="0" err="1">
                <a:solidFill>
                  <a:srgbClr val="4D4D4D"/>
                </a:solidFill>
                <a:latin typeface="Helvetica"/>
                <a:cs typeface="Helvetica"/>
              </a:rPr>
              <a:t>quod</a:t>
            </a:r>
            <a:r>
              <a:rPr lang="sv-SE" b="0" i="0">
                <a:solidFill>
                  <a:srgbClr val="4D4D4D"/>
                </a:solidFill>
                <a:latin typeface="Helvetica"/>
                <a:cs typeface="Helvetica"/>
              </a:rPr>
              <a:t> </a:t>
            </a:r>
            <a:r>
              <a:rPr lang="sv-SE" b="0" i="0" err="1">
                <a:solidFill>
                  <a:srgbClr val="4D4D4D"/>
                </a:solidFill>
                <a:latin typeface="Helvetica"/>
                <a:cs typeface="Helvetica"/>
              </a:rPr>
              <a:t>civibus</a:t>
            </a:r>
            <a:r>
              <a:rPr lang="sv-SE" b="0" i="0">
                <a:solidFill>
                  <a:srgbClr val="4D4D4D"/>
                </a:solidFill>
                <a:latin typeface="Helvetica"/>
                <a:cs typeface="Helvetica"/>
              </a:rPr>
              <a:t> has. Libris </a:t>
            </a:r>
            <a:r>
              <a:rPr lang="sv-SE" b="0" i="0" err="1">
                <a:solidFill>
                  <a:srgbClr val="4D4D4D"/>
                </a:solidFill>
                <a:latin typeface="Helvetica"/>
                <a:cs typeface="Helvetica"/>
              </a:rPr>
              <a:t>quaeque</a:t>
            </a:r>
            <a:r>
              <a:rPr lang="sv-SE" b="0" i="0">
                <a:solidFill>
                  <a:srgbClr val="4D4D4D"/>
                </a:solidFill>
                <a:latin typeface="Helvetica"/>
                <a:cs typeface="Helvetica"/>
              </a:rPr>
              <a:t> </a:t>
            </a:r>
            <a:r>
              <a:rPr lang="sv-SE" b="0" i="0" err="1">
                <a:solidFill>
                  <a:srgbClr val="4D4D4D"/>
                </a:solidFill>
                <a:latin typeface="Helvetica"/>
                <a:cs typeface="Helvetica"/>
              </a:rPr>
              <a:t>cum</a:t>
            </a:r>
            <a:r>
              <a:rPr lang="sv-SE" b="0" i="0">
                <a:solidFill>
                  <a:srgbClr val="4D4D4D"/>
                </a:solidFill>
                <a:latin typeface="Helvetica"/>
                <a:cs typeface="Helvetica"/>
              </a:rPr>
              <a:t> in, </a:t>
            </a:r>
            <a:r>
              <a:rPr lang="sv-SE" b="0" i="0" err="1">
                <a:solidFill>
                  <a:srgbClr val="4D4D4D"/>
                </a:solidFill>
                <a:latin typeface="Helvetica"/>
                <a:cs typeface="Helvetica"/>
              </a:rPr>
              <a:t>ceteros</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cu </a:t>
            </a:r>
            <a:r>
              <a:rPr lang="sv-SE" b="0" i="0" err="1">
                <a:solidFill>
                  <a:srgbClr val="4D4D4D"/>
                </a:solidFill>
                <a:latin typeface="Helvetica"/>
                <a:cs typeface="Helvetica"/>
              </a:rPr>
              <a:t>quo</a:t>
            </a:r>
            <a:r>
              <a:rPr lang="sv-SE" b="0" i="0">
                <a:solidFill>
                  <a:srgbClr val="4D4D4D"/>
                </a:solidFill>
                <a:latin typeface="Helvetica"/>
                <a:cs typeface="Helvetica"/>
              </a:rPr>
              <a:t>. </a:t>
            </a:r>
            <a:r>
              <a:rPr lang="sv-SE" b="0" i="0" err="1">
                <a:solidFill>
                  <a:srgbClr val="4D4D4D"/>
                </a:solidFill>
                <a:latin typeface="Helvetica"/>
                <a:cs typeface="Helvetica"/>
              </a:rPr>
              <a:t>Conceptam</a:t>
            </a:r>
            <a:r>
              <a:rPr lang="sv-SE" b="0" i="0">
                <a:solidFill>
                  <a:srgbClr val="4D4D4D"/>
                </a:solidFill>
                <a:latin typeface="Helvetica"/>
                <a:cs typeface="Helvetica"/>
              </a:rPr>
              <a:t> </a:t>
            </a:r>
            <a:r>
              <a:rPr lang="sv-SE" b="0" i="0" err="1">
                <a:solidFill>
                  <a:srgbClr val="4D4D4D"/>
                </a:solidFill>
                <a:latin typeface="Helvetica"/>
                <a:cs typeface="Helvetica"/>
              </a:rPr>
              <a:t>disputationi</a:t>
            </a:r>
            <a:r>
              <a:rPr lang="sv-SE" b="0" i="0">
                <a:solidFill>
                  <a:srgbClr val="4D4D4D"/>
                </a:solidFill>
                <a:latin typeface="Helvetica"/>
                <a:cs typeface="Helvetica"/>
              </a:rPr>
              <a:t> </a:t>
            </a:r>
            <a:r>
              <a:rPr lang="sv-SE" b="0" i="0" err="1">
                <a:solidFill>
                  <a:srgbClr val="4D4D4D"/>
                </a:solidFill>
                <a:latin typeface="Helvetica"/>
                <a:cs typeface="Helvetica"/>
              </a:rPr>
              <a:t>ne</a:t>
            </a:r>
            <a:r>
              <a:rPr lang="sv-SE" b="0" i="0">
                <a:solidFill>
                  <a:srgbClr val="4D4D4D"/>
                </a:solidFill>
                <a:latin typeface="Helvetica"/>
                <a:cs typeface="Helvetica"/>
              </a:rPr>
              <a:t>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vidit</a:t>
            </a:r>
            <a:r>
              <a:rPr lang="sv-SE" b="0" i="0">
                <a:solidFill>
                  <a:srgbClr val="4D4D4D"/>
                </a:solidFill>
                <a:latin typeface="Helvetica"/>
                <a:cs typeface="Helvetica"/>
              </a:rPr>
              <a:t> </a:t>
            </a:r>
            <a:r>
              <a:rPr lang="sv-SE" b="0" i="0" err="1">
                <a:solidFill>
                  <a:srgbClr val="4D4D4D"/>
                </a:solidFill>
                <a:latin typeface="Helvetica"/>
                <a:cs typeface="Helvetica"/>
              </a:rPr>
              <a:t>ipsum</a:t>
            </a:r>
            <a:r>
              <a:rPr lang="sv-SE" b="0" i="0">
                <a:solidFill>
                  <a:srgbClr val="4D4D4D"/>
                </a:solidFill>
                <a:latin typeface="Helvetica"/>
                <a:cs typeface="Helvetica"/>
              </a:rPr>
              <a:t> debet </a:t>
            </a:r>
            <a:r>
              <a:rPr lang="sv-SE" b="0" i="0" err="1">
                <a:solidFill>
                  <a:srgbClr val="4D4D4D"/>
                </a:solidFill>
                <a:latin typeface="Helvetica"/>
                <a:cs typeface="Helvetica"/>
              </a:rPr>
              <a:t>cum</a:t>
            </a:r>
            <a:r>
              <a:rPr lang="sv-SE" b="0" i="0">
                <a:solidFill>
                  <a:srgbClr val="4D4D4D"/>
                </a:solidFill>
                <a:latin typeface="Helvetica"/>
                <a:cs typeface="Helvetica"/>
              </a:rPr>
              <a:t> </a:t>
            </a:r>
            <a:r>
              <a:rPr lang="sv-SE" b="0" i="0" err="1">
                <a:solidFill>
                  <a:srgbClr val="4D4D4D"/>
                </a:solidFill>
                <a:latin typeface="Helvetica"/>
                <a:cs typeface="Helvetica"/>
              </a:rPr>
              <a:t>ei</a:t>
            </a:r>
            <a:r>
              <a:rPr lang="sv-SE" b="0" i="0">
                <a:solidFill>
                  <a:srgbClr val="4D4D4D"/>
                </a:solidFill>
                <a:latin typeface="Helvetica"/>
                <a:cs typeface="Helvetica"/>
              </a:rPr>
              <a:t>. </a:t>
            </a:r>
          </a:p>
        </p:txBody>
      </p:sp>
    </p:spTree>
    <p:extLst>
      <p:ext uri="{BB962C8B-B14F-4D97-AF65-F5344CB8AC3E}">
        <p14:creationId xmlns:p14="http://schemas.microsoft.com/office/powerpoint/2010/main" val="211366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ubrik vänstertext 1">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81482" y="1467247"/>
            <a:ext cx="6981235" cy="583046"/>
          </a:xfrm>
        </p:spPr>
        <p:txBody>
          <a:bodyPr>
            <a:normAutofit/>
          </a:bodyPr>
          <a:lstStyle>
            <a:lvl1pPr algn="l">
              <a:lnSpc>
                <a:spcPct val="90000"/>
              </a:lnSpc>
              <a:defRPr sz="3200" baseline="0">
                <a:solidFill>
                  <a:srgbClr val="E31836"/>
                </a:solidFill>
              </a:defRPr>
            </a:lvl1pPr>
          </a:lstStyle>
          <a:p>
            <a:r>
              <a:rPr lang="sv-SE"/>
              <a:t>Skriv här om du vill</a:t>
            </a:r>
          </a:p>
        </p:txBody>
      </p:sp>
      <p:sp>
        <p:nvSpPr>
          <p:cNvPr id="12" name="textruta 11"/>
          <p:cNvSpPr txBox="1"/>
          <p:nvPr/>
        </p:nvSpPr>
        <p:spPr>
          <a:xfrm>
            <a:off x="2408456" y="3066355"/>
            <a:ext cx="184666" cy="369332"/>
          </a:xfrm>
          <a:prstGeom prst="rect">
            <a:avLst/>
          </a:prstGeom>
          <a:noFill/>
        </p:spPr>
        <p:txBody>
          <a:bodyPr wrap="none" rtlCol="0">
            <a:spAutoFit/>
          </a:bodyPr>
          <a:lstStyle/>
          <a:p>
            <a:endParaRPr lang="sv-SE"/>
          </a:p>
        </p:txBody>
      </p:sp>
      <p:sp>
        <p:nvSpPr>
          <p:cNvPr id="6" name="Platshållare för text 5"/>
          <p:cNvSpPr>
            <a:spLocks noGrp="1"/>
          </p:cNvSpPr>
          <p:nvPr>
            <p:ph type="body" sz="quarter" idx="10" hasCustomPrompt="1"/>
          </p:nvPr>
        </p:nvSpPr>
        <p:spPr>
          <a:xfrm>
            <a:off x="981329" y="2206625"/>
            <a:ext cx="6795527" cy="1835388"/>
          </a:xfrm>
        </p:spPr>
        <p:txBody>
          <a:bodyPr/>
          <a:lstStyle>
            <a:lvl1pPr algn="l">
              <a:lnSpc>
                <a:spcPct val="120000"/>
              </a:lnSpc>
              <a:defRPr sz="1800" spc="-20" baseline="0">
                <a:solidFill>
                  <a:srgbClr val="E31836"/>
                </a:solidFill>
                <a:latin typeface="Arial" panose="020B0604020202020204" pitchFamily="34" charset="0"/>
                <a:cs typeface="Arial" panose="020B0604020202020204" pitchFamily="34" charset="0"/>
              </a:defRPr>
            </a:lvl1pPr>
          </a:lstStyle>
          <a:p>
            <a:pPr lvl="0"/>
            <a:r>
              <a:rPr lang="sv-SE"/>
              <a:t>No </a:t>
            </a:r>
            <a:r>
              <a:rPr lang="sv-SE" err="1"/>
              <a:t>quod</a:t>
            </a:r>
            <a:r>
              <a:rPr lang="sv-SE"/>
              <a:t> </a:t>
            </a:r>
            <a:r>
              <a:rPr lang="sv-SE" err="1"/>
              <a:t>civibus</a:t>
            </a:r>
            <a:r>
              <a:rPr lang="sv-SE"/>
              <a:t> has. Libris </a:t>
            </a:r>
            <a:r>
              <a:rPr lang="sv-SE" err="1"/>
              <a:t>quaeque</a:t>
            </a:r>
            <a:r>
              <a:rPr lang="sv-SE"/>
              <a:t> </a:t>
            </a:r>
            <a:r>
              <a:rPr lang="sv-SE" err="1"/>
              <a:t>cum</a:t>
            </a:r>
            <a:r>
              <a:rPr lang="sv-SE"/>
              <a:t> in, </a:t>
            </a:r>
            <a:r>
              <a:rPr lang="sv-SE" err="1"/>
              <a:t>ceteros</a:t>
            </a:r>
            <a:r>
              <a:rPr lang="sv-SE"/>
              <a:t> </a:t>
            </a:r>
            <a:r>
              <a:rPr lang="sv-SE" err="1"/>
              <a:t>atomorum</a:t>
            </a:r>
            <a:r>
              <a:rPr lang="sv-SE"/>
              <a:t> cu </a:t>
            </a:r>
            <a:r>
              <a:rPr lang="sv-SE" err="1"/>
              <a:t>quo</a:t>
            </a:r>
            <a:r>
              <a:rPr lang="sv-SE"/>
              <a:t>. </a:t>
            </a:r>
            <a:r>
              <a:rPr lang="sv-SE" err="1"/>
              <a:t>Conceptam</a:t>
            </a:r>
            <a:r>
              <a:rPr lang="sv-SE"/>
              <a:t> </a:t>
            </a:r>
            <a:r>
              <a:rPr lang="sv-SE" err="1"/>
              <a:t>disputationi</a:t>
            </a:r>
            <a:r>
              <a:rPr lang="sv-SE"/>
              <a:t> </a:t>
            </a:r>
            <a:r>
              <a:rPr lang="sv-SE" err="1"/>
              <a:t>ne</a:t>
            </a:r>
            <a:r>
              <a:rPr lang="sv-SE"/>
              <a:t> </a:t>
            </a:r>
            <a:r>
              <a:rPr lang="sv-SE" err="1"/>
              <a:t>eam</a:t>
            </a:r>
            <a:r>
              <a:rPr lang="sv-SE"/>
              <a:t>, </a:t>
            </a:r>
            <a:r>
              <a:rPr lang="sv-SE" err="1"/>
              <a:t>vidit</a:t>
            </a:r>
            <a:r>
              <a:rPr lang="sv-SE"/>
              <a:t> </a:t>
            </a:r>
            <a:r>
              <a:rPr lang="sv-SE" err="1"/>
              <a:t>ipsum</a:t>
            </a:r>
            <a:r>
              <a:rPr lang="sv-SE"/>
              <a:t> debet </a:t>
            </a:r>
            <a:r>
              <a:rPr lang="sv-SE" err="1"/>
              <a:t>cum</a:t>
            </a:r>
            <a:r>
              <a:rPr lang="sv-SE"/>
              <a:t> </a:t>
            </a:r>
            <a:r>
              <a:rPr lang="sv-SE" err="1"/>
              <a:t>ei</a:t>
            </a:r>
            <a:r>
              <a:rPr lang="sv-SE"/>
              <a:t>. Et </a:t>
            </a:r>
            <a:r>
              <a:rPr lang="sv-SE" err="1"/>
              <a:t>nobis</a:t>
            </a:r>
            <a:r>
              <a:rPr lang="sv-SE"/>
              <a:t> </a:t>
            </a:r>
            <a:r>
              <a:rPr lang="sv-SE" err="1"/>
              <a:t>tollit</a:t>
            </a:r>
            <a:r>
              <a:rPr lang="sv-SE"/>
              <a:t> </a:t>
            </a:r>
            <a:r>
              <a:rPr lang="sv-SE" err="1"/>
              <a:t>sapientem</a:t>
            </a:r>
            <a:r>
              <a:rPr lang="sv-SE"/>
              <a:t> </a:t>
            </a:r>
            <a:r>
              <a:rPr lang="sv-SE" err="1"/>
              <a:t>nec</a:t>
            </a:r>
            <a:r>
              <a:rPr lang="sv-SE"/>
              <a:t>, eu </a:t>
            </a:r>
            <a:r>
              <a:rPr lang="sv-SE" err="1"/>
              <a:t>eam</a:t>
            </a:r>
            <a:r>
              <a:rPr lang="sv-SE"/>
              <a:t> </a:t>
            </a:r>
            <a:r>
              <a:rPr lang="sv-SE" err="1"/>
              <a:t>etiam</a:t>
            </a:r>
            <a:r>
              <a:rPr lang="sv-SE"/>
              <a:t> </a:t>
            </a:r>
            <a:r>
              <a:rPr lang="sv-SE" err="1"/>
              <a:t>utamur</a:t>
            </a:r>
            <a:r>
              <a:rPr lang="sv-SE"/>
              <a:t> </a:t>
            </a:r>
            <a:r>
              <a:rPr lang="sv-SE" err="1"/>
              <a:t>mentitum</a:t>
            </a:r>
            <a:r>
              <a:rPr lang="sv-SE"/>
              <a:t>. </a:t>
            </a:r>
            <a:r>
              <a:rPr lang="sv-SE" err="1"/>
              <a:t>Erant</a:t>
            </a:r>
            <a:r>
              <a:rPr lang="sv-SE"/>
              <a:t> </a:t>
            </a:r>
            <a:r>
              <a:rPr lang="sv-SE" err="1"/>
              <a:t>admodum</a:t>
            </a:r>
            <a:r>
              <a:rPr lang="sv-SE"/>
              <a:t> </a:t>
            </a:r>
            <a:r>
              <a:rPr lang="sv-SE" err="1"/>
              <a:t>atomorum</a:t>
            </a:r>
            <a:r>
              <a:rPr lang="sv-SE"/>
              <a:t> et pro, in </a:t>
            </a:r>
            <a:r>
              <a:rPr lang="sv-SE" err="1"/>
              <a:t>equidem</a:t>
            </a:r>
            <a:r>
              <a:rPr lang="sv-SE"/>
              <a:t> </a:t>
            </a:r>
            <a:r>
              <a:rPr lang="sv-SE" err="1"/>
              <a:t>repudiare</a:t>
            </a:r>
            <a:r>
              <a:rPr lang="sv-SE"/>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ubrik vänstertext 2">
    <p:bg>
      <p:bgPr>
        <a:solidFill>
          <a:srgbClr val="F2F2F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8572" y="1467248"/>
            <a:ext cx="7054994" cy="583046"/>
          </a:xfrm>
        </p:spPr>
        <p:txBody>
          <a:bodyPr>
            <a:normAutofit/>
          </a:bodyPr>
          <a:lstStyle>
            <a:lvl1pPr algn="l">
              <a:lnSpc>
                <a:spcPct val="90000"/>
              </a:lnSpc>
              <a:defRPr sz="3200">
                <a:solidFill>
                  <a:srgbClr val="30302E"/>
                </a:solidFill>
              </a:defRPr>
            </a:lvl1pPr>
          </a:lstStyle>
          <a:p>
            <a:r>
              <a:rPr lang="sv-SE"/>
              <a:t>Skriv här om du vill</a:t>
            </a:r>
          </a:p>
        </p:txBody>
      </p:sp>
      <p:sp>
        <p:nvSpPr>
          <p:cNvPr id="8" name="Platshållare för text 7"/>
          <p:cNvSpPr>
            <a:spLocks noGrp="1"/>
          </p:cNvSpPr>
          <p:nvPr>
            <p:ph type="body" sz="quarter" idx="10" hasCustomPrompt="1"/>
          </p:nvPr>
        </p:nvSpPr>
        <p:spPr>
          <a:xfrm>
            <a:off x="978726" y="2198688"/>
            <a:ext cx="6915150" cy="1789112"/>
          </a:xfrm>
        </p:spPr>
        <p:txBody>
          <a:bodyPr/>
          <a:lstStyle>
            <a:lvl1pPr algn="l">
              <a:lnSpc>
                <a:spcPct val="120000"/>
              </a:lnSpc>
              <a:defRPr sz="1800" spc="-20" baseline="0">
                <a:solidFill>
                  <a:srgbClr val="30302E"/>
                </a:solidFill>
                <a:latin typeface="Arial" panose="020B0604020202020204" pitchFamily="34" charset="0"/>
                <a:cs typeface="Arial" panose="020B0604020202020204" pitchFamily="34" charset="0"/>
              </a:defRPr>
            </a:lvl1pPr>
          </a:lstStyle>
          <a:p>
            <a:pPr>
              <a:lnSpc>
                <a:spcPct val="120000"/>
              </a:lnSpc>
            </a:pPr>
            <a:r>
              <a:rPr lang="sv-SE" b="0" i="0">
                <a:solidFill>
                  <a:srgbClr val="4D4D4D"/>
                </a:solidFill>
                <a:latin typeface="Helvetica"/>
                <a:cs typeface="Helvetica"/>
              </a:rPr>
              <a:t>No </a:t>
            </a:r>
            <a:r>
              <a:rPr lang="sv-SE" b="0" i="0" err="1">
                <a:solidFill>
                  <a:srgbClr val="4D4D4D"/>
                </a:solidFill>
                <a:latin typeface="Helvetica"/>
                <a:cs typeface="Helvetica"/>
              </a:rPr>
              <a:t>quod</a:t>
            </a:r>
            <a:r>
              <a:rPr lang="sv-SE" b="0" i="0">
                <a:solidFill>
                  <a:srgbClr val="4D4D4D"/>
                </a:solidFill>
                <a:latin typeface="Helvetica"/>
                <a:cs typeface="Helvetica"/>
              </a:rPr>
              <a:t> </a:t>
            </a:r>
            <a:r>
              <a:rPr lang="sv-SE" b="0" i="0" err="1">
                <a:solidFill>
                  <a:srgbClr val="4D4D4D"/>
                </a:solidFill>
                <a:latin typeface="Helvetica"/>
                <a:cs typeface="Helvetica"/>
              </a:rPr>
              <a:t>civibus</a:t>
            </a:r>
            <a:r>
              <a:rPr lang="sv-SE" b="0" i="0">
                <a:solidFill>
                  <a:srgbClr val="4D4D4D"/>
                </a:solidFill>
                <a:latin typeface="Helvetica"/>
                <a:cs typeface="Helvetica"/>
              </a:rPr>
              <a:t> has. Libris </a:t>
            </a:r>
            <a:r>
              <a:rPr lang="sv-SE" b="0" i="0" err="1">
                <a:solidFill>
                  <a:srgbClr val="4D4D4D"/>
                </a:solidFill>
                <a:latin typeface="Helvetica"/>
                <a:cs typeface="Helvetica"/>
              </a:rPr>
              <a:t>quaeque</a:t>
            </a:r>
            <a:r>
              <a:rPr lang="sv-SE" b="0" i="0">
                <a:solidFill>
                  <a:srgbClr val="4D4D4D"/>
                </a:solidFill>
                <a:latin typeface="Helvetica"/>
                <a:cs typeface="Helvetica"/>
              </a:rPr>
              <a:t> </a:t>
            </a:r>
            <a:r>
              <a:rPr lang="sv-SE" b="0" i="0" err="1">
                <a:solidFill>
                  <a:srgbClr val="4D4D4D"/>
                </a:solidFill>
                <a:latin typeface="Helvetica"/>
                <a:cs typeface="Helvetica"/>
              </a:rPr>
              <a:t>cum</a:t>
            </a:r>
            <a:r>
              <a:rPr lang="sv-SE" b="0" i="0">
                <a:solidFill>
                  <a:srgbClr val="4D4D4D"/>
                </a:solidFill>
                <a:latin typeface="Helvetica"/>
                <a:cs typeface="Helvetica"/>
              </a:rPr>
              <a:t> in, </a:t>
            </a:r>
            <a:r>
              <a:rPr lang="sv-SE" b="0" i="0" err="1">
                <a:solidFill>
                  <a:srgbClr val="4D4D4D"/>
                </a:solidFill>
                <a:latin typeface="Helvetica"/>
                <a:cs typeface="Helvetica"/>
              </a:rPr>
              <a:t>ceteros</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cu </a:t>
            </a:r>
            <a:r>
              <a:rPr lang="sv-SE" b="0" i="0" err="1">
                <a:solidFill>
                  <a:srgbClr val="4D4D4D"/>
                </a:solidFill>
                <a:latin typeface="Helvetica"/>
                <a:cs typeface="Helvetica"/>
              </a:rPr>
              <a:t>quo</a:t>
            </a:r>
            <a:r>
              <a:rPr lang="sv-SE" b="0" i="0">
                <a:solidFill>
                  <a:srgbClr val="4D4D4D"/>
                </a:solidFill>
                <a:latin typeface="Helvetica"/>
                <a:cs typeface="Helvetica"/>
              </a:rPr>
              <a:t>. </a:t>
            </a:r>
            <a:r>
              <a:rPr lang="sv-SE" b="0" i="0" err="1">
                <a:solidFill>
                  <a:srgbClr val="4D4D4D"/>
                </a:solidFill>
                <a:latin typeface="Helvetica"/>
                <a:cs typeface="Helvetica"/>
              </a:rPr>
              <a:t>Conceptam</a:t>
            </a:r>
            <a:r>
              <a:rPr lang="sv-SE" b="0" i="0">
                <a:solidFill>
                  <a:srgbClr val="4D4D4D"/>
                </a:solidFill>
                <a:latin typeface="Helvetica"/>
                <a:cs typeface="Helvetica"/>
              </a:rPr>
              <a:t> </a:t>
            </a:r>
            <a:r>
              <a:rPr lang="sv-SE" b="0" i="0" err="1">
                <a:solidFill>
                  <a:srgbClr val="4D4D4D"/>
                </a:solidFill>
                <a:latin typeface="Helvetica"/>
                <a:cs typeface="Helvetica"/>
              </a:rPr>
              <a:t>disputationi</a:t>
            </a:r>
            <a:r>
              <a:rPr lang="sv-SE" b="0" i="0">
                <a:solidFill>
                  <a:srgbClr val="4D4D4D"/>
                </a:solidFill>
                <a:latin typeface="Helvetica"/>
                <a:cs typeface="Helvetica"/>
              </a:rPr>
              <a:t> </a:t>
            </a:r>
            <a:r>
              <a:rPr lang="sv-SE" b="0" i="0" err="1">
                <a:solidFill>
                  <a:srgbClr val="4D4D4D"/>
                </a:solidFill>
                <a:latin typeface="Helvetica"/>
                <a:cs typeface="Helvetica"/>
              </a:rPr>
              <a:t>ne</a:t>
            </a:r>
            <a:r>
              <a:rPr lang="sv-SE" b="0" i="0">
                <a:solidFill>
                  <a:srgbClr val="4D4D4D"/>
                </a:solidFill>
                <a:latin typeface="Helvetica"/>
                <a:cs typeface="Helvetica"/>
              </a:rPr>
              <a:t>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vidit</a:t>
            </a:r>
            <a:r>
              <a:rPr lang="sv-SE" b="0" i="0">
                <a:solidFill>
                  <a:srgbClr val="4D4D4D"/>
                </a:solidFill>
                <a:latin typeface="Helvetica"/>
                <a:cs typeface="Helvetica"/>
              </a:rPr>
              <a:t> </a:t>
            </a:r>
            <a:r>
              <a:rPr lang="sv-SE" b="0" i="0" err="1">
                <a:solidFill>
                  <a:srgbClr val="4D4D4D"/>
                </a:solidFill>
                <a:latin typeface="Helvetica"/>
                <a:cs typeface="Helvetica"/>
              </a:rPr>
              <a:t>ipsum</a:t>
            </a:r>
            <a:r>
              <a:rPr lang="sv-SE" b="0" i="0">
                <a:solidFill>
                  <a:srgbClr val="4D4D4D"/>
                </a:solidFill>
                <a:latin typeface="Helvetica"/>
                <a:cs typeface="Helvetica"/>
              </a:rPr>
              <a:t> debet </a:t>
            </a:r>
            <a:r>
              <a:rPr lang="sv-SE" b="0" i="0" err="1">
                <a:solidFill>
                  <a:srgbClr val="4D4D4D"/>
                </a:solidFill>
                <a:latin typeface="Helvetica"/>
                <a:cs typeface="Helvetica"/>
              </a:rPr>
              <a:t>cum</a:t>
            </a:r>
            <a:r>
              <a:rPr lang="sv-SE" b="0" i="0">
                <a:solidFill>
                  <a:srgbClr val="4D4D4D"/>
                </a:solidFill>
                <a:latin typeface="Helvetica"/>
                <a:cs typeface="Helvetica"/>
              </a:rPr>
              <a:t> </a:t>
            </a:r>
            <a:r>
              <a:rPr lang="sv-SE" b="0" i="0" err="1">
                <a:solidFill>
                  <a:srgbClr val="4D4D4D"/>
                </a:solidFill>
                <a:latin typeface="Helvetica"/>
                <a:cs typeface="Helvetica"/>
              </a:rPr>
              <a:t>ei</a:t>
            </a:r>
            <a:r>
              <a:rPr lang="sv-SE" b="0" i="0">
                <a:solidFill>
                  <a:srgbClr val="4D4D4D"/>
                </a:solidFill>
                <a:latin typeface="Helvetica"/>
                <a:cs typeface="Helvetica"/>
              </a:rPr>
              <a:t>. Et </a:t>
            </a:r>
            <a:r>
              <a:rPr lang="sv-SE" b="0" i="0" err="1">
                <a:solidFill>
                  <a:srgbClr val="4D4D4D"/>
                </a:solidFill>
                <a:latin typeface="Helvetica"/>
                <a:cs typeface="Helvetica"/>
              </a:rPr>
              <a:t>nobis</a:t>
            </a:r>
            <a:r>
              <a:rPr lang="sv-SE" b="0" i="0">
                <a:solidFill>
                  <a:srgbClr val="4D4D4D"/>
                </a:solidFill>
                <a:latin typeface="Helvetica"/>
                <a:cs typeface="Helvetica"/>
              </a:rPr>
              <a:t> </a:t>
            </a:r>
            <a:r>
              <a:rPr lang="sv-SE" b="0" i="0" err="1">
                <a:solidFill>
                  <a:srgbClr val="4D4D4D"/>
                </a:solidFill>
                <a:latin typeface="Helvetica"/>
                <a:cs typeface="Helvetica"/>
              </a:rPr>
              <a:t>tollit</a:t>
            </a:r>
            <a:r>
              <a:rPr lang="sv-SE" b="0" i="0">
                <a:solidFill>
                  <a:srgbClr val="4D4D4D"/>
                </a:solidFill>
                <a:latin typeface="Helvetica"/>
                <a:cs typeface="Helvetica"/>
              </a:rPr>
              <a:t> </a:t>
            </a:r>
            <a:r>
              <a:rPr lang="sv-SE" b="0" i="0" err="1">
                <a:solidFill>
                  <a:srgbClr val="4D4D4D"/>
                </a:solidFill>
                <a:latin typeface="Helvetica"/>
                <a:cs typeface="Helvetica"/>
              </a:rPr>
              <a:t>sapientem</a:t>
            </a:r>
            <a:r>
              <a:rPr lang="sv-SE" b="0" i="0">
                <a:solidFill>
                  <a:srgbClr val="4D4D4D"/>
                </a:solidFill>
                <a:latin typeface="Helvetica"/>
                <a:cs typeface="Helvetica"/>
              </a:rPr>
              <a:t> </a:t>
            </a:r>
            <a:r>
              <a:rPr lang="sv-SE" b="0" i="0" err="1">
                <a:solidFill>
                  <a:srgbClr val="4D4D4D"/>
                </a:solidFill>
                <a:latin typeface="Helvetica"/>
                <a:cs typeface="Helvetica"/>
              </a:rPr>
              <a:t>nec</a:t>
            </a:r>
            <a:r>
              <a:rPr lang="sv-SE" b="0" i="0">
                <a:solidFill>
                  <a:srgbClr val="4D4D4D"/>
                </a:solidFill>
                <a:latin typeface="Helvetica"/>
                <a:cs typeface="Helvetica"/>
              </a:rPr>
              <a:t>, eu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etiam</a:t>
            </a:r>
            <a:r>
              <a:rPr lang="sv-SE" b="0" i="0">
                <a:solidFill>
                  <a:srgbClr val="4D4D4D"/>
                </a:solidFill>
                <a:latin typeface="Helvetica"/>
                <a:cs typeface="Helvetica"/>
              </a:rPr>
              <a:t> </a:t>
            </a:r>
            <a:r>
              <a:rPr lang="sv-SE" b="0" i="0" err="1">
                <a:solidFill>
                  <a:srgbClr val="4D4D4D"/>
                </a:solidFill>
                <a:latin typeface="Helvetica"/>
                <a:cs typeface="Helvetica"/>
              </a:rPr>
              <a:t>utamur</a:t>
            </a:r>
            <a:r>
              <a:rPr lang="sv-SE" b="0" i="0">
                <a:solidFill>
                  <a:srgbClr val="4D4D4D"/>
                </a:solidFill>
                <a:latin typeface="Helvetica"/>
                <a:cs typeface="Helvetica"/>
              </a:rPr>
              <a:t> </a:t>
            </a:r>
            <a:r>
              <a:rPr lang="sv-SE" b="0" i="0" err="1">
                <a:solidFill>
                  <a:srgbClr val="4D4D4D"/>
                </a:solidFill>
                <a:latin typeface="Helvetica"/>
                <a:cs typeface="Helvetica"/>
              </a:rPr>
              <a:t>mentitum</a:t>
            </a:r>
            <a:r>
              <a:rPr lang="sv-SE" b="0" i="0">
                <a:solidFill>
                  <a:srgbClr val="4D4D4D"/>
                </a:solidFill>
                <a:latin typeface="Helvetica"/>
                <a:cs typeface="Helvetica"/>
              </a:rPr>
              <a:t>. </a:t>
            </a:r>
            <a:r>
              <a:rPr lang="sv-SE" b="0" i="0" err="1">
                <a:solidFill>
                  <a:srgbClr val="4D4D4D"/>
                </a:solidFill>
                <a:latin typeface="Helvetica"/>
                <a:cs typeface="Helvetica"/>
              </a:rPr>
              <a:t>Erant</a:t>
            </a:r>
            <a:r>
              <a:rPr lang="sv-SE" b="0" i="0">
                <a:solidFill>
                  <a:srgbClr val="4D4D4D"/>
                </a:solidFill>
                <a:latin typeface="Helvetica"/>
                <a:cs typeface="Helvetica"/>
              </a:rPr>
              <a:t> </a:t>
            </a:r>
            <a:r>
              <a:rPr lang="sv-SE" b="0" i="0" err="1">
                <a:solidFill>
                  <a:srgbClr val="4D4D4D"/>
                </a:solidFill>
                <a:latin typeface="Helvetica"/>
                <a:cs typeface="Helvetica"/>
              </a:rPr>
              <a:t>admodum</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et pro, in </a:t>
            </a:r>
            <a:r>
              <a:rPr lang="sv-SE" b="0" i="0" err="1">
                <a:solidFill>
                  <a:srgbClr val="4D4D4D"/>
                </a:solidFill>
                <a:latin typeface="Helvetica"/>
                <a:cs typeface="Helvetica"/>
              </a:rPr>
              <a:t>equidem</a:t>
            </a:r>
            <a:r>
              <a:rPr lang="sv-SE" b="0" i="0">
                <a:solidFill>
                  <a:srgbClr val="4D4D4D"/>
                </a:solidFill>
                <a:latin typeface="Helvetica"/>
                <a:cs typeface="Helvetica"/>
              </a:rPr>
              <a:t> </a:t>
            </a:r>
            <a:r>
              <a:rPr lang="sv-SE" b="0" i="0" err="1">
                <a:solidFill>
                  <a:srgbClr val="4D4D4D"/>
                </a:solidFill>
                <a:latin typeface="Helvetica"/>
                <a:cs typeface="Helvetica"/>
              </a:rPr>
              <a:t>repudiare</a:t>
            </a:r>
            <a:r>
              <a:rPr lang="sv-SE" b="0" i="0">
                <a:solidFill>
                  <a:srgbClr val="4D4D4D"/>
                </a:solidFill>
                <a:latin typeface="Helvetica"/>
                <a:cs typeface="Helvetica"/>
              </a:rPr>
              <a:t> </a:t>
            </a:r>
            <a:r>
              <a:rPr lang="sv-SE" b="0" i="0" err="1">
                <a:solidFill>
                  <a:srgbClr val="4D4D4D"/>
                </a:solidFill>
                <a:latin typeface="Helvetica"/>
                <a:cs typeface="Helvetica"/>
              </a:rPr>
              <a:t>intellegam</a:t>
            </a:r>
            <a:r>
              <a:rPr lang="sv-SE" b="0" i="0">
                <a:solidFill>
                  <a:srgbClr val="4D4D4D"/>
                </a:solidFill>
                <a:latin typeface="Helvetica"/>
                <a:cs typeface="Helvetica"/>
              </a:rPr>
              <a:t> </a:t>
            </a:r>
            <a:r>
              <a:rPr lang="sv-SE" b="0" i="0" err="1">
                <a:solidFill>
                  <a:srgbClr val="4D4D4D"/>
                </a:solidFill>
                <a:latin typeface="Helvetica"/>
                <a:cs typeface="Helvetica"/>
              </a:rPr>
              <a:t>vel</a:t>
            </a:r>
            <a:r>
              <a:rPr lang="sv-SE" b="0" i="0">
                <a:solidFill>
                  <a:srgbClr val="4D4D4D"/>
                </a:solidFill>
                <a:latin typeface="Helvetica"/>
                <a:cs typeface="Helvetic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ubrik vänstertext 3">
    <p:bg>
      <p:bgPr>
        <a:solidFill>
          <a:srgbClr val="FEEAEB"/>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8572" y="1467248"/>
            <a:ext cx="7054994" cy="583046"/>
          </a:xfrm>
        </p:spPr>
        <p:txBody>
          <a:bodyPr>
            <a:normAutofit/>
          </a:bodyPr>
          <a:lstStyle>
            <a:lvl1pPr algn="l">
              <a:lnSpc>
                <a:spcPct val="90000"/>
              </a:lnSpc>
              <a:defRPr sz="3200">
                <a:solidFill>
                  <a:srgbClr val="30302E"/>
                </a:solidFill>
              </a:defRPr>
            </a:lvl1pPr>
          </a:lstStyle>
          <a:p>
            <a:r>
              <a:rPr lang="sv-SE"/>
              <a:t>Skriv här om du vill</a:t>
            </a:r>
          </a:p>
        </p:txBody>
      </p:sp>
      <p:sp>
        <p:nvSpPr>
          <p:cNvPr id="8" name="Platshållare för text 7"/>
          <p:cNvSpPr>
            <a:spLocks noGrp="1"/>
          </p:cNvSpPr>
          <p:nvPr>
            <p:ph type="body" sz="quarter" idx="10" hasCustomPrompt="1"/>
          </p:nvPr>
        </p:nvSpPr>
        <p:spPr>
          <a:xfrm>
            <a:off x="978726" y="2198688"/>
            <a:ext cx="6915150" cy="1789112"/>
          </a:xfrm>
        </p:spPr>
        <p:txBody>
          <a:bodyPr/>
          <a:lstStyle>
            <a:lvl1pPr algn="l">
              <a:lnSpc>
                <a:spcPct val="120000"/>
              </a:lnSpc>
              <a:defRPr sz="1800" baseline="0">
                <a:solidFill>
                  <a:srgbClr val="30302E"/>
                </a:solidFill>
                <a:latin typeface="Arial" panose="020B0604020202020204" pitchFamily="34" charset="0"/>
                <a:cs typeface="Arial" panose="020B0604020202020204" pitchFamily="34" charset="0"/>
              </a:defRPr>
            </a:lvl1pPr>
          </a:lstStyle>
          <a:p>
            <a:pPr>
              <a:lnSpc>
                <a:spcPct val="120000"/>
              </a:lnSpc>
            </a:pPr>
            <a:r>
              <a:rPr lang="sv-SE" b="0" i="0">
                <a:solidFill>
                  <a:srgbClr val="4D4D4D"/>
                </a:solidFill>
                <a:latin typeface="Helvetica"/>
                <a:cs typeface="Helvetica"/>
              </a:rPr>
              <a:t>No </a:t>
            </a:r>
            <a:r>
              <a:rPr lang="sv-SE" b="0" i="0" err="1">
                <a:solidFill>
                  <a:srgbClr val="4D4D4D"/>
                </a:solidFill>
                <a:latin typeface="Helvetica"/>
                <a:cs typeface="Helvetica"/>
              </a:rPr>
              <a:t>quod</a:t>
            </a:r>
            <a:r>
              <a:rPr lang="sv-SE" b="0" i="0">
                <a:solidFill>
                  <a:srgbClr val="4D4D4D"/>
                </a:solidFill>
                <a:latin typeface="Helvetica"/>
                <a:cs typeface="Helvetica"/>
              </a:rPr>
              <a:t> </a:t>
            </a:r>
            <a:r>
              <a:rPr lang="sv-SE" b="0" i="0" err="1">
                <a:solidFill>
                  <a:srgbClr val="4D4D4D"/>
                </a:solidFill>
                <a:latin typeface="Helvetica"/>
                <a:cs typeface="Helvetica"/>
              </a:rPr>
              <a:t>civibus</a:t>
            </a:r>
            <a:r>
              <a:rPr lang="sv-SE" b="0" i="0">
                <a:solidFill>
                  <a:srgbClr val="4D4D4D"/>
                </a:solidFill>
                <a:latin typeface="Helvetica"/>
                <a:cs typeface="Helvetica"/>
              </a:rPr>
              <a:t> has. Libris </a:t>
            </a:r>
            <a:r>
              <a:rPr lang="sv-SE" b="0" i="0" err="1">
                <a:solidFill>
                  <a:srgbClr val="4D4D4D"/>
                </a:solidFill>
                <a:latin typeface="Helvetica"/>
                <a:cs typeface="Helvetica"/>
              </a:rPr>
              <a:t>quaeque</a:t>
            </a:r>
            <a:r>
              <a:rPr lang="sv-SE" b="0" i="0">
                <a:solidFill>
                  <a:srgbClr val="4D4D4D"/>
                </a:solidFill>
                <a:latin typeface="Helvetica"/>
                <a:cs typeface="Helvetica"/>
              </a:rPr>
              <a:t> </a:t>
            </a:r>
            <a:r>
              <a:rPr lang="sv-SE" b="0" i="0" err="1">
                <a:solidFill>
                  <a:srgbClr val="4D4D4D"/>
                </a:solidFill>
                <a:latin typeface="Helvetica"/>
                <a:cs typeface="Helvetica"/>
              </a:rPr>
              <a:t>cum</a:t>
            </a:r>
            <a:r>
              <a:rPr lang="sv-SE" b="0" i="0">
                <a:solidFill>
                  <a:srgbClr val="4D4D4D"/>
                </a:solidFill>
                <a:latin typeface="Helvetica"/>
                <a:cs typeface="Helvetica"/>
              </a:rPr>
              <a:t> in, </a:t>
            </a:r>
            <a:r>
              <a:rPr lang="sv-SE" b="0" i="0" err="1">
                <a:solidFill>
                  <a:srgbClr val="4D4D4D"/>
                </a:solidFill>
                <a:latin typeface="Helvetica"/>
                <a:cs typeface="Helvetica"/>
              </a:rPr>
              <a:t>ceteros</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cu </a:t>
            </a:r>
            <a:r>
              <a:rPr lang="sv-SE" b="0" i="0" err="1">
                <a:solidFill>
                  <a:srgbClr val="4D4D4D"/>
                </a:solidFill>
                <a:latin typeface="Helvetica"/>
                <a:cs typeface="Helvetica"/>
              </a:rPr>
              <a:t>quo</a:t>
            </a:r>
            <a:r>
              <a:rPr lang="sv-SE" b="0" i="0">
                <a:solidFill>
                  <a:srgbClr val="4D4D4D"/>
                </a:solidFill>
                <a:latin typeface="Helvetica"/>
                <a:cs typeface="Helvetica"/>
              </a:rPr>
              <a:t>. </a:t>
            </a:r>
            <a:r>
              <a:rPr lang="sv-SE" b="0" i="0" err="1">
                <a:solidFill>
                  <a:srgbClr val="4D4D4D"/>
                </a:solidFill>
                <a:latin typeface="Helvetica"/>
                <a:cs typeface="Helvetica"/>
              </a:rPr>
              <a:t>Conceptam</a:t>
            </a:r>
            <a:r>
              <a:rPr lang="sv-SE" b="0" i="0">
                <a:solidFill>
                  <a:srgbClr val="4D4D4D"/>
                </a:solidFill>
                <a:latin typeface="Helvetica"/>
                <a:cs typeface="Helvetica"/>
              </a:rPr>
              <a:t> </a:t>
            </a:r>
            <a:r>
              <a:rPr lang="sv-SE" b="0" i="0" err="1">
                <a:solidFill>
                  <a:srgbClr val="4D4D4D"/>
                </a:solidFill>
                <a:latin typeface="Helvetica"/>
                <a:cs typeface="Helvetica"/>
              </a:rPr>
              <a:t>disputationi</a:t>
            </a:r>
            <a:r>
              <a:rPr lang="sv-SE" b="0" i="0">
                <a:solidFill>
                  <a:srgbClr val="4D4D4D"/>
                </a:solidFill>
                <a:latin typeface="Helvetica"/>
                <a:cs typeface="Helvetica"/>
              </a:rPr>
              <a:t> </a:t>
            </a:r>
            <a:r>
              <a:rPr lang="sv-SE" b="0" i="0" err="1">
                <a:solidFill>
                  <a:srgbClr val="4D4D4D"/>
                </a:solidFill>
                <a:latin typeface="Helvetica"/>
                <a:cs typeface="Helvetica"/>
              </a:rPr>
              <a:t>ne</a:t>
            </a:r>
            <a:r>
              <a:rPr lang="sv-SE" b="0" i="0">
                <a:solidFill>
                  <a:srgbClr val="4D4D4D"/>
                </a:solidFill>
                <a:latin typeface="Helvetica"/>
                <a:cs typeface="Helvetica"/>
              </a:rPr>
              <a:t>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vidit</a:t>
            </a:r>
            <a:r>
              <a:rPr lang="sv-SE" b="0" i="0">
                <a:solidFill>
                  <a:srgbClr val="4D4D4D"/>
                </a:solidFill>
                <a:latin typeface="Helvetica"/>
                <a:cs typeface="Helvetica"/>
              </a:rPr>
              <a:t> </a:t>
            </a:r>
            <a:r>
              <a:rPr lang="sv-SE" b="0" i="0" err="1">
                <a:solidFill>
                  <a:srgbClr val="4D4D4D"/>
                </a:solidFill>
                <a:latin typeface="Helvetica"/>
                <a:cs typeface="Helvetica"/>
              </a:rPr>
              <a:t>ipsum</a:t>
            </a:r>
            <a:r>
              <a:rPr lang="sv-SE" b="0" i="0">
                <a:solidFill>
                  <a:srgbClr val="4D4D4D"/>
                </a:solidFill>
                <a:latin typeface="Helvetica"/>
                <a:cs typeface="Helvetica"/>
              </a:rPr>
              <a:t> debet </a:t>
            </a:r>
            <a:r>
              <a:rPr lang="sv-SE" b="0" i="0" err="1">
                <a:solidFill>
                  <a:srgbClr val="4D4D4D"/>
                </a:solidFill>
                <a:latin typeface="Helvetica"/>
                <a:cs typeface="Helvetica"/>
              </a:rPr>
              <a:t>cum</a:t>
            </a:r>
            <a:r>
              <a:rPr lang="sv-SE" b="0" i="0">
                <a:solidFill>
                  <a:srgbClr val="4D4D4D"/>
                </a:solidFill>
                <a:latin typeface="Helvetica"/>
                <a:cs typeface="Helvetica"/>
              </a:rPr>
              <a:t> </a:t>
            </a:r>
            <a:r>
              <a:rPr lang="sv-SE" b="0" i="0" err="1">
                <a:solidFill>
                  <a:srgbClr val="4D4D4D"/>
                </a:solidFill>
                <a:latin typeface="Helvetica"/>
                <a:cs typeface="Helvetica"/>
              </a:rPr>
              <a:t>ei</a:t>
            </a:r>
            <a:r>
              <a:rPr lang="sv-SE" b="0" i="0">
                <a:solidFill>
                  <a:srgbClr val="4D4D4D"/>
                </a:solidFill>
                <a:latin typeface="Helvetica"/>
                <a:cs typeface="Helvetica"/>
              </a:rPr>
              <a:t>. Et </a:t>
            </a:r>
            <a:r>
              <a:rPr lang="sv-SE" b="0" i="0" err="1">
                <a:solidFill>
                  <a:srgbClr val="4D4D4D"/>
                </a:solidFill>
                <a:latin typeface="Helvetica"/>
                <a:cs typeface="Helvetica"/>
              </a:rPr>
              <a:t>nobis</a:t>
            </a:r>
            <a:r>
              <a:rPr lang="sv-SE" b="0" i="0">
                <a:solidFill>
                  <a:srgbClr val="4D4D4D"/>
                </a:solidFill>
                <a:latin typeface="Helvetica"/>
                <a:cs typeface="Helvetica"/>
              </a:rPr>
              <a:t> </a:t>
            </a:r>
            <a:r>
              <a:rPr lang="sv-SE" b="0" i="0" err="1">
                <a:solidFill>
                  <a:srgbClr val="4D4D4D"/>
                </a:solidFill>
                <a:latin typeface="Helvetica"/>
                <a:cs typeface="Helvetica"/>
              </a:rPr>
              <a:t>tollit</a:t>
            </a:r>
            <a:r>
              <a:rPr lang="sv-SE" b="0" i="0">
                <a:solidFill>
                  <a:srgbClr val="4D4D4D"/>
                </a:solidFill>
                <a:latin typeface="Helvetica"/>
                <a:cs typeface="Helvetica"/>
              </a:rPr>
              <a:t> </a:t>
            </a:r>
            <a:r>
              <a:rPr lang="sv-SE" b="0" i="0" err="1">
                <a:solidFill>
                  <a:srgbClr val="4D4D4D"/>
                </a:solidFill>
                <a:latin typeface="Helvetica"/>
                <a:cs typeface="Helvetica"/>
              </a:rPr>
              <a:t>sapientem</a:t>
            </a:r>
            <a:r>
              <a:rPr lang="sv-SE" b="0" i="0">
                <a:solidFill>
                  <a:srgbClr val="4D4D4D"/>
                </a:solidFill>
                <a:latin typeface="Helvetica"/>
                <a:cs typeface="Helvetica"/>
              </a:rPr>
              <a:t> </a:t>
            </a:r>
            <a:r>
              <a:rPr lang="sv-SE" b="0" i="0" err="1">
                <a:solidFill>
                  <a:srgbClr val="4D4D4D"/>
                </a:solidFill>
                <a:latin typeface="Helvetica"/>
                <a:cs typeface="Helvetica"/>
              </a:rPr>
              <a:t>nec</a:t>
            </a:r>
            <a:r>
              <a:rPr lang="sv-SE" b="0" i="0">
                <a:solidFill>
                  <a:srgbClr val="4D4D4D"/>
                </a:solidFill>
                <a:latin typeface="Helvetica"/>
                <a:cs typeface="Helvetica"/>
              </a:rPr>
              <a:t>, eu </a:t>
            </a:r>
            <a:r>
              <a:rPr lang="sv-SE" b="0" i="0" err="1">
                <a:solidFill>
                  <a:srgbClr val="4D4D4D"/>
                </a:solidFill>
                <a:latin typeface="Helvetica"/>
                <a:cs typeface="Helvetica"/>
              </a:rPr>
              <a:t>eam</a:t>
            </a:r>
            <a:r>
              <a:rPr lang="sv-SE" b="0" i="0">
                <a:solidFill>
                  <a:srgbClr val="4D4D4D"/>
                </a:solidFill>
                <a:latin typeface="Helvetica"/>
                <a:cs typeface="Helvetica"/>
              </a:rPr>
              <a:t> </a:t>
            </a:r>
            <a:r>
              <a:rPr lang="sv-SE" b="0" i="0" err="1">
                <a:solidFill>
                  <a:srgbClr val="4D4D4D"/>
                </a:solidFill>
                <a:latin typeface="Helvetica"/>
                <a:cs typeface="Helvetica"/>
              </a:rPr>
              <a:t>etiam</a:t>
            </a:r>
            <a:r>
              <a:rPr lang="sv-SE" b="0" i="0">
                <a:solidFill>
                  <a:srgbClr val="4D4D4D"/>
                </a:solidFill>
                <a:latin typeface="Helvetica"/>
                <a:cs typeface="Helvetica"/>
              </a:rPr>
              <a:t> </a:t>
            </a:r>
            <a:r>
              <a:rPr lang="sv-SE" b="0" i="0" err="1">
                <a:solidFill>
                  <a:srgbClr val="4D4D4D"/>
                </a:solidFill>
                <a:latin typeface="Helvetica"/>
                <a:cs typeface="Helvetica"/>
              </a:rPr>
              <a:t>utamur</a:t>
            </a:r>
            <a:r>
              <a:rPr lang="sv-SE" b="0" i="0">
                <a:solidFill>
                  <a:srgbClr val="4D4D4D"/>
                </a:solidFill>
                <a:latin typeface="Helvetica"/>
                <a:cs typeface="Helvetica"/>
              </a:rPr>
              <a:t> </a:t>
            </a:r>
            <a:r>
              <a:rPr lang="sv-SE" b="0" i="0" err="1">
                <a:solidFill>
                  <a:srgbClr val="4D4D4D"/>
                </a:solidFill>
                <a:latin typeface="Helvetica"/>
                <a:cs typeface="Helvetica"/>
              </a:rPr>
              <a:t>mentitum</a:t>
            </a:r>
            <a:r>
              <a:rPr lang="sv-SE" b="0" i="0">
                <a:solidFill>
                  <a:srgbClr val="4D4D4D"/>
                </a:solidFill>
                <a:latin typeface="Helvetica"/>
                <a:cs typeface="Helvetica"/>
              </a:rPr>
              <a:t>. </a:t>
            </a:r>
            <a:r>
              <a:rPr lang="sv-SE" b="0" i="0" err="1">
                <a:solidFill>
                  <a:srgbClr val="4D4D4D"/>
                </a:solidFill>
                <a:latin typeface="Helvetica"/>
                <a:cs typeface="Helvetica"/>
              </a:rPr>
              <a:t>Erant</a:t>
            </a:r>
            <a:r>
              <a:rPr lang="sv-SE" b="0" i="0">
                <a:solidFill>
                  <a:srgbClr val="4D4D4D"/>
                </a:solidFill>
                <a:latin typeface="Helvetica"/>
                <a:cs typeface="Helvetica"/>
              </a:rPr>
              <a:t> </a:t>
            </a:r>
            <a:r>
              <a:rPr lang="sv-SE" b="0" i="0" err="1">
                <a:solidFill>
                  <a:srgbClr val="4D4D4D"/>
                </a:solidFill>
                <a:latin typeface="Helvetica"/>
                <a:cs typeface="Helvetica"/>
              </a:rPr>
              <a:t>admodum</a:t>
            </a:r>
            <a:r>
              <a:rPr lang="sv-SE" b="0" i="0">
                <a:solidFill>
                  <a:srgbClr val="4D4D4D"/>
                </a:solidFill>
                <a:latin typeface="Helvetica"/>
                <a:cs typeface="Helvetica"/>
              </a:rPr>
              <a:t> </a:t>
            </a:r>
            <a:r>
              <a:rPr lang="sv-SE" b="0" i="0" err="1">
                <a:solidFill>
                  <a:srgbClr val="4D4D4D"/>
                </a:solidFill>
                <a:latin typeface="Helvetica"/>
                <a:cs typeface="Helvetica"/>
              </a:rPr>
              <a:t>atomorum</a:t>
            </a:r>
            <a:r>
              <a:rPr lang="sv-SE" b="0" i="0">
                <a:solidFill>
                  <a:srgbClr val="4D4D4D"/>
                </a:solidFill>
                <a:latin typeface="Helvetica"/>
                <a:cs typeface="Helvetica"/>
              </a:rPr>
              <a:t> et pro, in </a:t>
            </a:r>
            <a:r>
              <a:rPr lang="sv-SE" b="0" i="0" err="1">
                <a:solidFill>
                  <a:srgbClr val="4D4D4D"/>
                </a:solidFill>
                <a:latin typeface="Helvetica"/>
                <a:cs typeface="Helvetica"/>
              </a:rPr>
              <a:t>equidem</a:t>
            </a:r>
            <a:r>
              <a:rPr lang="sv-SE" b="0" i="0">
                <a:solidFill>
                  <a:srgbClr val="4D4D4D"/>
                </a:solidFill>
                <a:latin typeface="Helvetica"/>
                <a:cs typeface="Helvetica"/>
              </a:rPr>
              <a:t> </a:t>
            </a:r>
            <a:r>
              <a:rPr lang="sv-SE" b="0" i="0" err="1">
                <a:solidFill>
                  <a:srgbClr val="4D4D4D"/>
                </a:solidFill>
                <a:latin typeface="Helvetica"/>
                <a:cs typeface="Helvetica"/>
              </a:rPr>
              <a:t>repudiare</a:t>
            </a:r>
            <a:r>
              <a:rPr lang="sv-SE" b="0" i="0">
                <a:solidFill>
                  <a:srgbClr val="4D4D4D"/>
                </a:solidFill>
                <a:latin typeface="Helvetica"/>
                <a:cs typeface="Helvetica"/>
              </a:rPr>
              <a:t> </a:t>
            </a:r>
            <a:r>
              <a:rPr lang="sv-SE" b="0" i="0" err="1">
                <a:solidFill>
                  <a:srgbClr val="4D4D4D"/>
                </a:solidFill>
                <a:latin typeface="Helvetica"/>
                <a:cs typeface="Helvetica"/>
              </a:rPr>
              <a:t>intellegam</a:t>
            </a:r>
            <a:r>
              <a:rPr lang="sv-SE" b="0" i="0">
                <a:solidFill>
                  <a:srgbClr val="4D4D4D"/>
                </a:solidFill>
                <a:latin typeface="Helvetica"/>
                <a:cs typeface="Helvetica"/>
              </a:rPr>
              <a:t> </a:t>
            </a:r>
            <a:r>
              <a:rPr lang="sv-SE" b="0" i="0" err="1">
                <a:solidFill>
                  <a:srgbClr val="4D4D4D"/>
                </a:solidFill>
                <a:latin typeface="Helvetica"/>
                <a:cs typeface="Helvetica"/>
              </a:rPr>
              <a:t>vel</a:t>
            </a:r>
            <a:r>
              <a:rPr lang="sv-SE" b="0" i="0">
                <a:solidFill>
                  <a:srgbClr val="4D4D4D"/>
                </a:solidFill>
                <a:latin typeface="Helvetica"/>
                <a:cs typeface="Helvetic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et text">
    <p:spTree>
      <p:nvGrpSpPr>
        <p:cNvPr id="1" name=""/>
        <p:cNvGrpSpPr/>
        <p:nvPr/>
      </p:nvGrpSpPr>
      <p:grpSpPr>
        <a:xfrm>
          <a:off x="0" y="0"/>
          <a:ext cx="0" cy="0"/>
          <a:chOff x="0" y="0"/>
          <a:chExt cx="0" cy="0"/>
        </a:xfrm>
      </p:grpSpPr>
      <p:sp>
        <p:nvSpPr>
          <p:cNvPr id="12" name="textruta 11"/>
          <p:cNvSpPr txBox="1"/>
          <p:nvPr/>
        </p:nvSpPr>
        <p:spPr>
          <a:xfrm>
            <a:off x="2408456" y="3066355"/>
            <a:ext cx="184666" cy="369332"/>
          </a:xfrm>
          <a:prstGeom prst="rect">
            <a:avLst/>
          </a:prstGeom>
          <a:noFill/>
        </p:spPr>
        <p:txBody>
          <a:bodyPr wrap="none" rtlCol="0">
            <a:spAutoFit/>
          </a:bodyPr>
          <a:lstStyle/>
          <a:p>
            <a:endParaRPr lang="sv-SE"/>
          </a:p>
        </p:txBody>
      </p:sp>
      <p:sp>
        <p:nvSpPr>
          <p:cNvPr id="6" name="Platshållare för text 5"/>
          <p:cNvSpPr>
            <a:spLocks noGrp="1"/>
          </p:cNvSpPr>
          <p:nvPr>
            <p:ph type="body" sz="quarter" idx="10" hasCustomPrompt="1"/>
          </p:nvPr>
        </p:nvSpPr>
        <p:spPr>
          <a:xfrm>
            <a:off x="1341120" y="1243584"/>
            <a:ext cx="6447928" cy="2798429"/>
          </a:xfrm>
        </p:spPr>
        <p:txBody>
          <a:bodyPr/>
          <a:lstStyle>
            <a:lvl1pPr algn="l">
              <a:lnSpc>
                <a:spcPct val="120000"/>
              </a:lnSpc>
              <a:defRPr sz="2400" b="1" spc="-60" baseline="0">
                <a:solidFill>
                  <a:srgbClr val="E31836"/>
                </a:solidFill>
                <a:latin typeface="Arial" panose="020B0604020202020204" pitchFamily="34" charset="0"/>
                <a:cs typeface="Arial" panose="020B0604020202020204" pitchFamily="34" charset="0"/>
              </a:defRPr>
            </a:lvl1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sed do </a:t>
            </a:r>
            <a:r>
              <a:rPr lang="sv-SE" err="1"/>
              <a:t>eiusmod</a:t>
            </a:r>
            <a:r>
              <a:rPr lang="sv-SE"/>
              <a:t> </a:t>
            </a:r>
            <a:r>
              <a:rPr lang="sv-SE" err="1"/>
              <a:t>tempor</a:t>
            </a:r>
            <a:r>
              <a:rPr lang="sv-SE"/>
              <a:t> </a:t>
            </a:r>
            <a:r>
              <a:rPr lang="sv-SE" err="1"/>
              <a:t>incididunt</a:t>
            </a:r>
            <a:r>
              <a:rPr lang="sv-SE"/>
              <a:t> ut </a:t>
            </a:r>
            <a:r>
              <a:rPr lang="sv-SE" err="1"/>
              <a:t>labore</a:t>
            </a:r>
            <a:r>
              <a:rPr lang="sv-SE"/>
              <a:t> et </a:t>
            </a:r>
            <a:r>
              <a:rPr lang="sv-SE" err="1"/>
              <a:t>dolore</a:t>
            </a:r>
            <a:r>
              <a:rPr lang="sv-SE"/>
              <a:t> </a:t>
            </a:r>
            <a:r>
              <a:rPr lang="sv-SE" err="1"/>
              <a:t>magna</a:t>
            </a:r>
            <a:r>
              <a:rPr lang="sv-SE"/>
              <a:t> </a:t>
            </a:r>
            <a:r>
              <a:rPr lang="sv-SE" err="1"/>
              <a:t>aliqua</a:t>
            </a:r>
            <a:r>
              <a:rPr lang="sv-SE"/>
              <a:t>. </a:t>
            </a:r>
            <a:br>
              <a:rPr lang="sv-SE"/>
            </a:br>
            <a:r>
              <a:rPr lang="sv-SE"/>
              <a:t>Ut </a:t>
            </a:r>
            <a:r>
              <a:rPr lang="sv-SE" err="1"/>
              <a:t>enim</a:t>
            </a:r>
            <a:r>
              <a:rPr lang="sv-SE"/>
              <a:t> ad </a:t>
            </a:r>
            <a:r>
              <a:rPr lang="sv-SE" err="1"/>
              <a:t>minim</a:t>
            </a:r>
            <a:r>
              <a:rPr lang="sv-SE"/>
              <a:t> </a:t>
            </a:r>
            <a:r>
              <a:rPr lang="sv-SE" err="1"/>
              <a:t>veniam</a:t>
            </a:r>
            <a:r>
              <a:rPr lang="sv-SE"/>
              <a:t>, </a:t>
            </a:r>
            <a:r>
              <a:rPr lang="sv-SE" err="1"/>
              <a:t>quis</a:t>
            </a:r>
            <a:r>
              <a:rPr lang="sv-SE"/>
              <a:t> </a:t>
            </a:r>
            <a:r>
              <a:rPr lang="sv-SE" err="1"/>
              <a:t>nostrud</a:t>
            </a:r>
            <a:r>
              <a:rPr lang="sv-SE"/>
              <a:t> </a:t>
            </a:r>
            <a:r>
              <a:rPr lang="sv-SE" err="1"/>
              <a:t>exercitation</a:t>
            </a:r>
            <a:r>
              <a:rPr lang="sv-SE"/>
              <a:t> </a:t>
            </a:r>
            <a:r>
              <a:rPr lang="sv-SE" err="1"/>
              <a:t>ullamco</a:t>
            </a:r>
            <a:r>
              <a:rPr lang="sv-SE"/>
              <a:t> </a:t>
            </a:r>
            <a:r>
              <a:rPr lang="sv-SE" err="1"/>
              <a:t>laboris</a:t>
            </a:r>
            <a:r>
              <a:rPr lang="sv-SE"/>
              <a:t> </a:t>
            </a:r>
            <a:r>
              <a:rPr lang="sv-SE" err="1"/>
              <a:t>nisi</a:t>
            </a:r>
            <a:r>
              <a:rPr lang="sv-SE"/>
              <a:t> ut </a:t>
            </a:r>
            <a:r>
              <a:rPr lang="sv-SE" err="1"/>
              <a:t>aliquip</a:t>
            </a:r>
            <a:r>
              <a:rPr lang="sv-SE"/>
              <a:t> ex </a:t>
            </a:r>
            <a:r>
              <a:rPr lang="sv-SE" err="1"/>
              <a:t>ea</a:t>
            </a:r>
            <a:r>
              <a:rPr lang="sv-SE"/>
              <a:t> </a:t>
            </a:r>
            <a:r>
              <a:rPr lang="sv-SE" err="1"/>
              <a:t>commodo</a:t>
            </a:r>
            <a:r>
              <a:rPr lang="sv-SE"/>
              <a:t> </a:t>
            </a:r>
            <a:r>
              <a:rPr lang="sv-SE" err="1"/>
              <a:t>consequat</a:t>
            </a:r>
            <a:r>
              <a:rPr lang="sv-SE"/>
              <a:t>. </a:t>
            </a:r>
          </a:p>
        </p:txBody>
      </p:sp>
    </p:spTree>
    <p:extLst>
      <p:ext uri="{BB962C8B-B14F-4D97-AF65-F5344CB8AC3E}">
        <p14:creationId xmlns:p14="http://schemas.microsoft.com/office/powerpoint/2010/main" val="10795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unkter väns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126" y="723320"/>
            <a:ext cx="6240379" cy="434001"/>
          </a:xfrm>
          <a:prstGeom prst="rect">
            <a:avLst/>
          </a:prstGeom>
        </p:spPr>
        <p:txBody>
          <a:bodyPr>
            <a:noAutofit/>
          </a:bodyPr>
          <a:lstStyle>
            <a:lvl1pPr algn="l">
              <a:defRPr sz="3200">
                <a:solidFill>
                  <a:srgbClr val="E31836"/>
                </a:solidFill>
              </a:defRPr>
            </a:lvl1pPr>
          </a:lstStyle>
          <a:p>
            <a:r>
              <a:rPr lang="sv-SE"/>
              <a:t>Rubrik</a:t>
            </a:r>
            <a:endParaRPr lang="en-US"/>
          </a:p>
        </p:txBody>
      </p:sp>
      <p:sp>
        <p:nvSpPr>
          <p:cNvPr id="8" name="Content Placeholder 3"/>
          <p:cNvSpPr>
            <a:spLocks noGrp="1"/>
          </p:cNvSpPr>
          <p:nvPr>
            <p:ph sz="half" idx="13" hasCustomPrompt="1"/>
          </p:nvPr>
        </p:nvSpPr>
        <p:spPr>
          <a:xfrm>
            <a:off x="674125" y="1437855"/>
            <a:ext cx="5673645" cy="2935195"/>
          </a:xfrm>
          <a:prstGeom prst="rect">
            <a:avLst/>
          </a:prstGeom>
        </p:spPr>
        <p:txBody>
          <a:bodyPr>
            <a:normAutofit/>
          </a:bodyPr>
          <a:lstStyle>
            <a:lvl1pPr marL="216000" indent="-205200" algn="l">
              <a:lnSpc>
                <a:spcPct val="120000"/>
              </a:lnSpc>
              <a:spcBef>
                <a:spcPts val="0"/>
              </a:spcBef>
              <a:spcAft>
                <a:spcPts val="1200"/>
              </a:spcAft>
              <a:buClr>
                <a:srgbClr val="ED0021"/>
              </a:buClr>
              <a:buSzPct val="130000"/>
              <a:buFont typeface="Arial"/>
              <a:buChar char="•"/>
              <a:defRPr sz="1800" baseline="0">
                <a:solidFill>
                  <a:srgbClr val="E31836"/>
                </a:solidFill>
                <a:latin typeface="Arial"/>
                <a:cs typeface="Arial"/>
              </a:defRPr>
            </a:lvl1pPr>
            <a:lvl2pPr>
              <a:defRPr sz="1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sv-SE"/>
              <a:t>Första punkten skriver du här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unkter höger 1">
    <p:bg>
      <p:bgPr>
        <a:solidFill>
          <a:schemeClr val="bg1"/>
        </a:solidFill>
        <a:effectLst/>
      </p:bgPr>
    </p:bg>
    <p:spTree>
      <p:nvGrpSpPr>
        <p:cNvPr id="1" name=""/>
        <p:cNvGrpSpPr/>
        <p:nvPr/>
      </p:nvGrpSpPr>
      <p:grpSpPr>
        <a:xfrm>
          <a:off x="0" y="0"/>
          <a:ext cx="0" cy="0"/>
          <a:chOff x="0" y="0"/>
          <a:chExt cx="0" cy="0"/>
        </a:xfrm>
      </p:grpSpPr>
      <p:sp>
        <p:nvSpPr>
          <p:cNvPr id="8" name="Platshållare för text 7"/>
          <p:cNvSpPr>
            <a:spLocks noGrp="1"/>
          </p:cNvSpPr>
          <p:nvPr>
            <p:ph type="body" sz="quarter" idx="13" hasCustomPrompt="1"/>
          </p:nvPr>
        </p:nvSpPr>
        <p:spPr>
          <a:xfrm>
            <a:off x="4028928" y="1169222"/>
            <a:ext cx="4592329" cy="2789714"/>
          </a:xfrm>
        </p:spPr>
        <p:txBody>
          <a:bodyPr anchor="t" anchorCtr="0">
            <a:normAutofit/>
          </a:bodyPr>
          <a:lstStyle>
            <a:lvl1pPr marL="216000" indent="-212400" algn="l">
              <a:lnSpc>
                <a:spcPct val="120000"/>
              </a:lnSpc>
              <a:spcBef>
                <a:spcPts val="0"/>
              </a:spcBef>
              <a:spcAft>
                <a:spcPts val="1200"/>
              </a:spcAft>
              <a:buClr>
                <a:srgbClr val="E31836"/>
              </a:buClr>
              <a:buSzPct val="130000"/>
              <a:buFont typeface="Arial"/>
              <a:buChar char="•"/>
              <a:defRPr sz="1800" baseline="0">
                <a:solidFill>
                  <a:srgbClr val="E31836"/>
                </a:solidFill>
                <a:latin typeface="Arial" panose="020B0604020202020204" pitchFamily="34" charset="0"/>
                <a:cs typeface="Arial" panose="020B0604020202020204" pitchFamily="34" charset="0"/>
              </a:defRPr>
            </a:lvl1pPr>
          </a:lstStyle>
          <a:p>
            <a:pPr lvl="0"/>
            <a:r>
              <a:rPr lang="sv-SE"/>
              <a:t>Första punkten skriver du här</a:t>
            </a:r>
          </a:p>
          <a:p>
            <a:pPr lvl="0"/>
            <a:endParaRPr lang="sv-SE"/>
          </a:p>
          <a:p>
            <a:pPr lvl="0"/>
            <a:endParaRPr lang="sv-SE"/>
          </a:p>
        </p:txBody>
      </p:sp>
      <p:sp>
        <p:nvSpPr>
          <p:cNvPr id="4" name="Platshållare för text 3"/>
          <p:cNvSpPr>
            <a:spLocks noGrp="1"/>
          </p:cNvSpPr>
          <p:nvPr>
            <p:ph type="body" sz="quarter" idx="14" hasCustomPrompt="1"/>
          </p:nvPr>
        </p:nvSpPr>
        <p:spPr>
          <a:xfrm>
            <a:off x="619013" y="1689634"/>
            <a:ext cx="3139888" cy="1377950"/>
          </a:xfrm>
        </p:spPr>
        <p:txBody>
          <a:bodyPr anchor="ctr"/>
          <a:lstStyle>
            <a:lvl1pPr marL="0" marR="0" indent="0" algn="l" defTabSz="457200" rtl="0" eaLnBrk="1" fontAlgn="base" latinLnBrk="0" hangingPunct="1">
              <a:lnSpc>
                <a:spcPct val="100000"/>
              </a:lnSpc>
              <a:spcBef>
                <a:spcPct val="20000"/>
              </a:spcBef>
              <a:spcAft>
                <a:spcPct val="0"/>
              </a:spcAft>
              <a:buClrTx/>
              <a:buSzTx/>
              <a:buFont typeface="Arial" charset="0"/>
              <a:buNone/>
              <a:tabLst/>
              <a:defRPr sz="3200" b="1" spc="-120" baseline="0">
                <a:solidFill>
                  <a:srgbClr val="E31836"/>
                </a:solidFill>
                <a:latin typeface="Arial" panose="020B0604020202020204" pitchFamily="34" charset="0"/>
                <a:cs typeface="Arial" panose="020B0604020202020204" pitchFamily="34" charset="0"/>
              </a:defRPr>
            </a:lvl1pPr>
          </a:lstStyle>
          <a:p>
            <a:pPr lvl="0"/>
            <a:r>
              <a:rPr lang="sv-SE"/>
              <a:t>Rubrik</a:t>
            </a:r>
          </a:p>
        </p:txBody>
      </p:sp>
      <p:pic>
        <p:nvPicPr>
          <p:cNvPr id="5" name="Bildobjekt 4">
            <a:extLst>
              <a:ext uri="{FF2B5EF4-FFF2-40B4-BE49-F238E27FC236}">
                <a16:creationId xmlns:a16="http://schemas.microsoft.com/office/drawing/2014/main" id="{2FAA3294-677A-8244-82CC-9E3DFEAFD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4912" y="178027"/>
            <a:ext cx="563775" cy="563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bröd cen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49232" y="1365504"/>
            <a:ext cx="6265334" cy="825634"/>
          </a:xfrm>
        </p:spPr>
        <p:txBody>
          <a:bodyPr anchor="b" anchorCtr="0">
            <a:noAutofit/>
          </a:bodyPr>
          <a:lstStyle>
            <a:lvl1pPr>
              <a:lnSpc>
                <a:spcPts val="3800"/>
              </a:lnSpc>
              <a:defRPr sz="3200" baseline="0"/>
            </a:lvl1pPr>
          </a:lstStyle>
          <a:p>
            <a:r>
              <a:rPr lang="sv-SE"/>
              <a:t>Rubriken ligger här</a:t>
            </a:r>
          </a:p>
        </p:txBody>
      </p:sp>
      <p:sp>
        <p:nvSpPr>
          <p:cNvPr id="3" name="Platshållare för text 2"/>
          <p:cNvSpPr>
            <a:spLocks noGrp="1"/>
          </p:cNvSpPr>
          <p:nvPr>
            <p:ph idx="1" hasCustomPrompt="1"/>
          </p:nvPr>
        </p:nvSpPr>
        <p:spPr>
          <a:xfrm>
            <a:off x="1449232" y="2407920"/>
            <a:ext cx="6265334" cy="1693194"/>
          </a:xfrm>
          <a:prstGeom prst="rect">
            <a:avLst/>
          </a:prstGeom>
        </p:spPr>
        <p:txBody>
          <a:bodyPr vert="horz" lIns="91440" tIns="45720" rIns="91440" bIns="45720" rtlCol="0">
            <a:noAutofit/>
          </a:bodyPr>
          <a:lstStyle>
            <a:lvl1pPr>
              <a:defRPr spc="-20" baseline="0">
                <a:solidFill>
                  <a:srgbClr val="262626"/>
                </a:solidFill>
              </a:defRPr>
            </a:lvl1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iaculis</a:t>
            </a:r>
            <a:r>
              <a:rPr lang="sv-SE"/>
              <a:t> </a:t>
            </a:r>
            <a:r>
              <a:rPr lang="sv-SE" err="1"/>
              <a:t>condimentum</a:t>
            </a:r>
            <a:r>
              <a:rPr lang="sv-SE"/>
              <a:t> tempus. </a:t>
            </a:r>
            <a:r>
              <a:rPr lang="sv-SE" err="1"/>
              <a:t>Praesent</a:t>
            </a:r>
            <a:r>
              <a:rPr lang="sv-SE"/>
              <a:t> </a:t>
            </a:r>
            <a:r>
              <a:rPr lang="sv-SE" err="1"/>
              <a:t>ac</a:t>
            </a:r>
            <a:r>
              <a:rPr lang="sv-SE"/>
              <a:t> </a:t>
            </a:r>
            <a:r>
              <a:rPr lang="sv-SE" err="1"/>
              <a:t>sagittis</a:t>
            </a:r>
            <a:r>
              <a:rPr lang="sv-SE"/>
              <a:t> massa. </a:t>
            </a:r>
            <a:r>
              <a:rPr lang="sv-SE" err="1"/>
              <a:t>Suspendisse</a:t>
            </a:r>
            <a:r>
              <a:rPr lang="sv-SE"/>
              <a:t> </a:t>
            </a:r>
            <a:r>
              <a:rPr lang="sv-SE" err="1"/>
              <a:t>potenti</a:t>
            </a:r>
            <a:r>
              <a:rPr lang="sv-SE"/>
              <a:t>. </a:t>
            </a:r>
            <a:r>
              <a:rPr lang="sv-SE" err="1"/>
              <a:t>Aliquam</a:t>
            </a:r>
            <a:r>
              <a:rPr lang="sv-SE"/>
              <a:t> eu </a:t>
            </a:r>
            <a:r>
              <a:rPr lang="sv-SE" err="1"/>
              <a:t>condimentum</a:t>
            </a:r>
            <a:r>
              <a:rPr lang="sv-SE"/>
              <a:t> </a:t>
            </a:r>
            <a:r>
              <a:rPr lang="sv-SE" err="1"/>
              <a:t>justo</a:t>
            </a:r>
            <a:r>
              <a:rPr lang="sv-SE"/>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unkter höger 2">
    <p:bg>
      <p:bgPr>
        <a:solidFill>
          <a:srgbClr val="F2F2F2"/>
        </a:solidFill>
        <a:effectLst/>
      </p:bgPr>
    </p:bg>
    <p:spTree>
      <p:nvGrpSpPr>
        <p:cNvPr id="1" name=""/>
        <p:cNvGrpSpPr/>
        <p:nvPr/>
      </p:nvGrpSpPr>
      <p:grpSpPr>
        <a:xfrm>
          <a:off x="0" y="0"/>
          <a:ext cx="0" cy="0"/>
          <a:chOff x="0" y="0"/>
          <a:chExt cx="0" cy="0"/>
        </a:xfrm>
      </p:grpSpPr>
      <p:sp>
        <p:nvSpPr>
          <p:cNvPr id="8" name="Platshållare för text 7"/>
          <p:cNvSpPr>
            <a:spLocks noGrp="1"/>
          </p:cNvSpPr>
          <p:nvPr>
            <p:ph type="body" sz="quarter" idx="13" hasCustomPrompt="1"/>
          </p:nvPr>
        </p:nvSpPr>
        <p:spPr>
          <a:xfrm>
            <a:off x="4028928" y="1169222"/>
            <a:ext cx="4592329" cy="2862451"/>
          </a:xfrm>
        </p:spPr>
        <p:txBody>
          <a:bodyPr anchor="t" anchorCtr="0">
            <a:normAutofit/>
          </a:bodyPr>
          <a:lstStyle>
            <a:lvl1pPr marL="216000" indent="-212400" algn="l">
              <a:lnSpc>
                <a:spcPct val="120000"/>
              </a:lnSpc>
              <a:spcBef>
                <a:spcPts val="0"/>
              </a:spcBef>
              <a:spcAft>
                <a:spcPts val="1200"/>
              </a:spcAft>
              <a:buClr>
                <a:schemeClr val="accent6"/>
              </a:buClr>
              <a:buSzPct val="130000"/>
              <a:buFont typeface="Arial"/>
              <a:buChar char="•"/>
              <a:defRPr sz="1800" baseline="0">
                <a:solidFill>
                  <a:srgbClr val="30302E"/>
                </a:solidFill>
                <a:latin typeface="Arial" panose="020B0604020202020204" pitchFamily="34" charset="0"/>
                <a:cs typeface="Arial" panose="020B0604020202020204" pitchFamily="34" charset="0"/>
              </a:defRPr>
            </a:lvl1pPr>
          </a:lstStyle>
          <a:p>
            <a:pPr lvl="0"/>
            <a:r>
              <a:rPr lang="sv-SE"/>
              <a:t>Första punkten skriver du här</a:t>
            </a:r>
          </a:p>
          <a:p>
            <a:pPr lvl="0"/>
            <a:endParaRPr lang="sv-SE"/>
          </a:p>
          <a:p>
            <a:pPr lvl="0"/>
            <a:endParaRPr lang="sv-SE"/>
          </a:p>
        </p:txBody>
      </p:sp>
      <p:sp>
        <p:nvSpPr>
          <p:cNvPr id="4" name="Platshållare för text 3"/>
          <p:cNvSpPr>
            <a:spLocks noGrp="1"/>
          </p:cNvSpPr>
          <p:nvPr>
            <p:ph type="body" sz="quarter" idx="14" hasCustomPrompt="1"/>
          </p:nvPr>
        </p:nvSpPr>
        <p:spPr>
          <a:xfrm>
            <a:off x="619013" y="1689634"/>
            <a:ext cx="3139888" cy="1377950"/>
          </a:xfrm>
        </p:spPr>
        <p:txBody>
          <a:bodyPr anchor="ctr"/>
          <a:lstStyle>
            <a:lvl1pPr marL="0" marR="0" indent="0" algn="l" defTabSz="457200" rtl="0" eaLnBrk="1" fontAlgn="base" latinLnBrk="0" hangingPunct="1">
              <a:lnSpc>
                <a:spcPct val="100000"/>
              </a:lnSpc>
              <a:spcBef>
                <a:spcPct val="20000"/>
              </a:spcBef>
              <a:spcAft>
                <a:spcPct val="0"/>
              </a:spcAft>
              <a:buClrTx/>
              <a:buSzTx/>
              <a:buFont typeface="Arial" charset="0"/>
              <a:buNone/>
              <a:tabLst/>
              <a:defRPr sz="3200" b="1" spc="-120" baseline="0">
                <a:solidFill>
                  <a:srgbClr val="30302E"/>
                </a:solidFill>
                <a:latin typeface="Arial" panose="020B0604020202020204" pitchFamily="34" charset="0"/>
                <a:cs typeface="Arial" panose="020B0604020202020204" pitchFamily="34" charset="0"/>
              </a:defRPr>
            </a:lvl1pPr>
          </a:lstStyle>
          <a:p>
            <a:pPr lvl="0"/>
            <a:r>
              <a:rPr lang="sv-SE"/>
              <a:t>Rubrik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unkter höger 3">
    <p:bg>
      <p:bgPr>
        <a:solidFill>
          <a:srgbClr val="FEEAEB"/>
        </a:solidFill>
        <a:effectLst/>
      </p:bgPr>
    </p:bg>
    <p:spTree>
      <p:nvGrpSpPr>
        <p:cNvPr id="1" name=""/>
        <p:cNvGrpSpPr/>
        <p:nvPr/>
      </p:nvGrpSpPr>
      <p:grpSpPr>
        <a:xfrm>
          <a:off x="0" y="0"/>
          <a:ext cx="0" cy="0"/>
          <a:chOff x="0" y="0"/>
          <a:chExt cx="0" cy="0"/>
        </a:xfrm>
      </p:grpSpPr>
      <p:sp>
        <p:nvSpPr>
          <p:cNvPr id="8" name="Platshållare för text 7"/>
          <p:cNvSpPr>
            <a:spLocks noGrp="1"/>
          </p:cNvSpPr>
          <p:nvPr>
            <p:ph type="body" sz="quarter" idx="13" hasCustomPrompt="1"/>
          </p:nvPr>
        </p:nvSpPr>
        <p:spPr>
          <a:xfrm>
            <a:off x="4028928" y="1169222"/>
            <a:ext cx="4592329" cy="2893623"/>
          </a:xfrm>
        </p:spPr>
        <p:txBody>
          <a:bodyPr anchor="t" anchorCtr="0">
            <a:normAutofit/>
          </a:bodyPr>
          <a:lstStyle>
            <a:lvl1pPr marL="216000" indent="-212400" algn="l">
              <a:lnSpc>
                <a:spcPct val="120000"/>
              </a:lnSpc>
              <a:spcBef>
                <a:spcPts val="0"/>
              </a:spcBef>
              <a:spcAft>
                <a:spcPts val="1200"/>
              </a:spcAft>
              <a:buClr>
                <a:schemeClr val="accent6"/>
              </a:buClr>
              <a:buSzPct val="130000"/>
              <a:buFont typeface="Arial"/>
              <a:buChar char="•"/>
              <a:defRPr sz="1800" baseline="0">
                <a:solidFill>
                  <a:srgbClr val="30302E"/>
                </a:solidFill>
                <a:latin typeface="Arial" panose="020B0604020202020204" pitchFamily="34" charset="0"/>
                <a:cs typeface="Arial" panose="020B0604020202020204" pitchFamily="34" charset="0"/>
              </a:defRPr>
            </a:lvl1pPr>
          </a:lstStyle>
          <a:p>
            <a:pPr lvl="0"/>
            <a:r>
              <a:rPr lang="sv-SE"/>
              <a:t>Första punkten skriver du här</a:t>
            </a:r>
          </a:p>
          <a:p>
            <a:pPr lvl="0"/>
            <a:endParaRPr lang="sv-SE"/>
          </a:p>
          <a:p>
            <a:pPr lvl="0"/>
            <a:endParaRPr lang="sv-SE"/>
          </a:p>
        </p:txBody>
      </p:sp>
      <p:sp>
        <p:nvSpPr>
          <p:cNvPr id="4" name="Platshållare för text 3"/>
          <p:cNvSpPr>
            <a:spLocks noGrp="1"/>
          </p:cNvSpPr>
          <p:nvPr>
            <p:ph type="body" sz="quarter" idx="14" hasCustomPrompt="1"/>
          </p:nvPr>
        </p:nvSpPr>
        <p:spPr>
          <a:xfrm>
            <a:off x="619013" y="1689634"/>
            <a:ext cx="3139888" cy="1377950"/>
          </a:xfrm>
        </p:spPr>
        <p:txBody>
          <a:bodyPr anchor="ctr"/>
          <a:lstStyle>
            <a:lvl1pPr marL="0" marR="0" indent="0" algn="l" defTabSz="457200" rtl="0" eaLnBrk="1" fontAlgn="base" latinLnBrk="0" hangingPunct="1">
              <a:lnSpc>
                <a:spcPct val="100000"/>
              </a:lnSpc>
              <a:spcBef>
                <a:spcPct val="20000"/>
              </a:spcBef>
              <a:spcAft>
                <a:spcPct val="0"/>
              </a:spcAft>
              <a:buClrTx/>
              <a:buSzTx/>
              <a:buFont typeface="Arial" charset="0"/>
              <a:buNone/>
              <a:tabLst/>
              <a:defRPr sz="3200" b="1" spc="-120" baseline="0">
                <a:solidFill>
                  <a:srgbClr val="30302E"/>
                </a:solidFill>
                <a:latin typeface="Arial" panose="020B0604020202020204" pitchFamily="34" charset="0"/>
                <a:cs typeface="Arial" panose="020B0604020202020204" pitchFamily="34" charset="0"/>
              </a:defRPr>
            </a:lvl1pPr>
          </a:lstStyle>
          <a:p>
            <a:pPr lvl="0"/>
            <a:r>
              <a:rPr lang="sv-SE"/>
              <a:t>Rubrik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BCDA4-7289-48F9-8244-3428A6CD28D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1740D94-00FA-473B-8E09-E71CA263BF8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5680F73-CF7E-4323-A0D2-47AE731CBFC3}"/>
              </a:ext>
            </a:extLst>
          </p:cNvPr>
          <p:cNvSpPr>
            <a:spLocks noGrp="1"/>
          </p:cNvSpPr>
          <p:nvPr>
            <p:ph type="dt" sz="half" idx="10"/>
          </p:nvPr>
        </p:nvSpPr>
        <p:spPr/>
        <p:txBody>
          <a:bodyPr/>
          <a:lstStyle/>
          <a:p>
            <a:fld id="{C112198A-297E-4BDB-A19C-47B648113FAA}" type="datetimeFigureOut">
              <a:rPr lang="sv-SE" smtClean="0"/>
              <a:t>2021-04-28</a:t>
            </a:fld>
            <a:endParaRPr lang="sv-SE"/>
          </a:p>
        </p:txBody>
      </p:sp>
      <p:sp>
        <p:nvSpPr>
          <p:cNvPr id="5" name="Platshållare för sidfot 4">
            <a:extLst>
              <a:ext uri="{FF2B5EF4-FFF2-40B4-BE49-F238E27FC236}">
                <a16:creationId xmlns:a16="http://schemas.microsoft.com/office/drawing/2014/main" id="{ED76BD92-E892-4B65-9DD7-790D06D79A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C67647D-012E-4D37-968C-415DB8B6931C}"/>
              </a:ext>
            </a:extLst>
          </p:cNvPr>
          <p:cNvSpPr>
            <a:spLocks noGrp="1"/>
          </p:cNvSpPr>
          <p:nvPr>
            <p:ph type="sldNum" sz="quarter" idx="12"/>
          </p:nvPr>
        </p:nvSpPr>
        <p:spPr/>
        <p:txBody>
          <a:bodyPr/>
          <a:lstStyle/>
          <a:p>
            <a:fld id="{C08CF749-42AF-416D-81C5-48B8C37BE405}" type="slidenum">
              <a:rPr lang="sv-SE" smtClean="0"/>
              <a:t>‹#›</a:t>
            </a:fld>
            <a:endParaRPr lang="sv-SE"/>
          </a:p>
        </p:txBody>
      </p:sp>
    </p:spTree>
    <p:extLst>
      <p:ext uri="{BB962C8B-B14F-4D97-AF65-F5344CB8AC3E}">
        <p14:creationId xmlns:p14="http://schemas.microsoft.com/office/powerpoint/2010/main" val="196680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cen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76448" y="2050610"/>
            <a:ext cx="7031762" cy="583046"/>
          </a:xfrm>
        </p:spPr>
        <p:txBody>
          <a:bodyPr>
            <a:noAutofit/>
          </a:bodyPr>
          <a:lstStyle>
            <a:lvl1pPr>
              <a:lnSpc>
                <a:spcPts val="3800"/>
              </a:lnSpc>
              <a:defRPr sz="3200" spc="-120" baseline="0">
                <a:solidFill>
                  <a:srgbClr val="E31836"/>
                </a:solidFill>
              </a:defRPr>
            </a:lvl1pPr>
          </a:lstStyle>
          <a:p>
            <a:r>
              <a:rPr lang="sv-SE"/>
              <a:t>Här kan du skriva rubrik med en </a:t>
            </a:r>
            <a:br>
              <a:rPr lang="sv-SE"/>
            </a:br>
            <a:r>
              <a:rPr lang="sv-SE"/>
              <a:t>eller kanske två rader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center 2">
    <p:bg>
      <p:bgPr>
        <a:solidFill>
          <a:srgbClr val="FEEAEB"/>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96194" y="2044700"/>
            <a:ext cx="6951612" cy="583046"/>
          </a:xfrm>
        </p:spPr>
        <p:txBody>
          <a:bodyPr>
            <a:noAutofit/>
          </a:bodyPr>
          <a:lstStyle>
            <a:lvl1pPr>
              <a:lnSpc>
                <a:spcPts val="3840"/>
              </a:lnSpc>
              <a:defRPr sz="3200" baseline="0">
                <a:solidFill>
                  <a:srgbClr val="30302E"/>
                </a:solidFill>
              </a:defRPr>
            </a:lvl1pPr>
          </a:lstStyle>
          <a:p>
            <a:r>
              <a:rPr lang="sv-SE"/>
              <a:t>Här kan du skriva rubrik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ubrik center 3">
    <p:bg>
      <p:bgPr>
        <a:solidFill>
          <a:srgbClr val="F2F2F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96194" y="2044700"/>
            <a:ext cx="6951612" cy="583046"/>
          </a:xfrm>
        </p:spPr>
        <p:txBody>
          <a:bodyPr>
            <a:noAutofit/>
          </a:bodyPr>
          <a:lstStyle>
            <a:lvl1pPr>
              <a:lnSpc>
                <a:spcPts val="3840"/>
              </a:lnSpc>
              <a:defRPr sz="3200" baseline="0">
                <a:solidFill>
                  <a:srgbClr val="30302E"/>
                </a:solidFill>
              </a:defRPr>
            </a:lvl1pPr>
          </a:lstStyle>
          <a:p>
            <a:r>
              <a:rPr lang="sv-SE"/>
              <a:t>Här kan du skriva rubrik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ubrik center 4">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76448" y="2050610"/>
            <a:ext cx="7031762" cy="583046"/>
          </a:xfrm>
        </p:spPr>
        <p:txBody>
          <a:bodyPr>
            <a:noAutofit/>
          </a:bodyPr>
          <a:lstStyle>
            <a:lvl1pPr>
              <a:lnSpc>
                <a:spcPts val="3840"/>
              </a:lnSpc>
              <a:defRPr sz="3200" spc="-120" baseline="0">
                <a:solidFill>
                  <a:srgbClr val="262626"/>
                </a:solidFill>
              </a:defRPr>
            </a:lvl1pPr>
          </a:lstStyle>
          <a:p>
            <a:r>
              <a:rPr lang="sv-SE"/>
              <a:t>Här kan du skriva rubrik</a:t>
            </a:r>
          </a:p>
        </p:txBody>
      </p:sp>
    </p:spTree>
    <p:extLst>
      <p:ext uri="{BB962C8B-B14F-4D97-AF65-F5344CB8AC3E}">
        <p14:creationId xmlns:p14="http://schemas.microsoft.com/office/powerpoint/2010/main" val="29719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ubrik text normal">
    <p:spTree>
      <p:nvGrpSpPr>
        <p:cNvPr id="1" name=""/>
        <p:cNvGrpSpPr/>
        <p:nvPr/>
      </p:nvGrpSpPr>
      <p:grpSpPr>
        <a:xfrm>
          <a:off x="0" y="0"/>
          <a:ext cx="0" cy="0"/>
          <a:chOff x="0" y="0"/>
          <a:chExt cx="0" cy="0"/>
        </a:xfrm>
      </p:grpSpPr>
      <p:sp>
        <p:nvSpPr>
          <p:cNvPr id="6" name="Platshållare för rubrik 1"/>
          <p:cNvSpPr>
            <a:spLocks noGrp="1"/>
          </p:cNvSpPr>
          <p:nvPr>
            <p:ph type="title" hasCustomPrompt="1"/>
          </p:nvPr>
        </p:nvSpPr>
        <p:spPr>
          <a:xfrm>
            <a:off x="641040" y="658096"/>
            <a:ext cx="7063691" cy="583046"/>
          </a:xfrm>
          <a:prstGeom prst="rect">
            <a:avLst/>
          </a:prstGeom>
        </p:spPr>
        <p:txBody>
          <a:bodyPr vert="horz" lIns="91440" tIns="45720" rIns="91440" bIns="45720" rtlCol="0" anchor="ctr">
            <a:noAutofit/>
          </a:bodyPr>
          <a:lstStyle>
            <a:lvl1pPr algn="l">
              <a:defRPr sz="3200" baseline="0">
                <a:solidFill>
                  <a:srgbClr val="E31836"/>
                </a:solidFill>
              </a:defRPr>
            </a:lvl1pPr>
          </a:lstStyle>
          <a:p>
            <a:r>
              <a:rPr lang="en-US"/>
              <a:t>Rubrik </a:t>
            </a:r>
            <a:r>
              <a:rPr lang="en-US" err="1"/>
              <a:t>här</a:t>
            </a:r>
            <a:endParaRPr lang="sv-SE"/>
          </a:p>
        </p:txBody>
      </p:sp>
      <p:sp>
        <p:nvSpPr>
          <p:cNvPr id="7" name="Platshållare för text 2"/>
          <p:cNvSpPr>
            <a:spLocks noGrp="1"/>
          </p:cNvSpPr>
          <p:nvPr>
            <p:ph idx="1" hasCustomPrompt="1"/>
          </p:nvPr>
        </p:nvSpPr>
        <p:spPr>
          <a:xfrm>
            <a:off x="641040" y="1408176"/>
            <a:ext cx="6227430" cy="2968841"/>
          </a:xfrm>
          <a:prstGeom prst="rect">
            <a:avLst/>
          </a:prstGeom>
        </p:spPr>
        <p:txBody>
          <a:bodyPr vert="horz" lIns="91440" tIns="45720" rIns="91440" bIns="45720" rtlCol="0">
            <a:normAutofit/>
          </a:bodyPr>
          <a:lstStyle>
            <a:lvl1pPr algn="l">
              <a:lnSpc>
                <a:spcPts val="2260"/>
              </a:lnSpc>
              <a:defRPr sz="1800" spc="-20" baseline="0">
                <a:solidFill>
                  <a:srgbClr val="30302E"/>
                </a:solidFill>
                <a:latin typeface="Arial" panose="020B0604020202020204" pitchFamily="34" charset="0"/>
                <a:cs typeface="Arial" panose="020B0604020202020204" pitchFamily="34" charset="0"/>
              </a:defRPr>
            </a:lvl1pPr>
          </a:lstStyle>
          <a:p>
            <a:pPr lvl="0"/>
            <a:r>
              <a:rPr lang="sv-SE"/>
              <a:t>No </a:t>
            </a:r>
            <a:r>
              <a:rPr lang="sv-SE" err="1"/>
              <a:t>quod</a:t>
            </a:r>
            <a:r>
              <a:rPr lang="sv-SE"/>
              <a:t> </a:t>
            </a:r>
            <a:r>
              <a:rPr lang="sv-SE" err="1"/>
              <a:t>civibus</a:t>
            </a:r>
            <a:r>
              <a:rPr lang="sv-SE"/>
              <a:t> has. Libris </a:t>
            </a:r>
            <a:r>
              <a:rPr lang="sv-SE" err="1"/>
              <a:t>quaeque</a:t>
            </a:r>
            <a:r>
              <a:rPr lang="sv-SE"/>
              <a:t> </a:t>
            </a:r>
            <a:r>
              <a:rPr lang="sv-SE" err="1"/>
              <a:t>cum</a:t>
            </a:r>
            <a:r>
              <a:rPr lang="sv-SE"/>
              <a:t> in, </a:t>
            </a:r>
            <a:r>
              <a:rPr lang="sv-SE" err="1"/>
              <a:t>ceteros</a:t>
            </a:r>
            <a:r>
              <a:rPr lang="sv-SE"/>
              <a:t> </a:t>
            </a:r>
            <a:r>
              <a:rPr lang="sv-SE" err="1"/>
              <a:t>atomorum</a:t>
            </a:r>
            <a:r>
              <a:rPr lang="sv-SE"/>
              <a:t> cu </a:t>
            </a:r>
            <a:r>
              <a:rPr lang="sv-SE" err="1"/>
              <a:t>quo</a:t>
            </a:r>
            <a:r>
              <a:rPr lang="sv-SE"/>
              <a:t>. </a:t>
            </a:r>
            <a:r>
              <a:rPr lang="sv-SE" err="1"/>
              <a:t>Conceptam</a:t>
            </a:r>
            <a:r>
              <a:rPr lang="sv-SE"/>
              <a:t> </a:t>
            </a:r>
            <a:r>
              <a:rPr lang="sv-SE" err="1"/>
              <a:t>disputationi</a:t>
            </a:r>
            <a:r>
              <a:rPr lang="sv-SE"/>
              <a:t> </a:t>
            </a:r>
            <a:r>
              <a:rPr lang="sv-SE" err="1"/>
              <a:t>ne</a:t>
            </a:r>
            <a:r>
              <a:rPr lang="sv-SE"/>
              <a:t> </a:t>
            </a:r>
            <a:r>
              <a:rPr lang="sv-SE" err="1"/>
              <a:t>eam</a:t>
            </a:r>
            <a:r>
              <a:rPr lang="sv-SE"/>
              <a:t>, </a:t>
            </a:r>
            <a:r>
              <a:rPr lang="sv-SE" err="1"/>
              <a:t>vidit</a:t>
            </a:r>
            <a:r>
              <a:rPr lang="sv-SE"/>
              <a:t> </a:t>
            </a:r>
            <a:r>
              <a:rPr lang="sv-SE" err="1"/>
              <a:t>ipsum</a:t>
            </a:r>
            <a:r>
              <a:rPr lang="sv-SE"/>
              <a:t> debet </a:t>
            </a:r>
            <a:r>
              <a:rPr lang="sv-SE" err="1"/>
              <a:t>cum</a:t>
            </a:r>
            <a:r>
              <a:rPr lang="sv-SE"/>
              <a:t> </a:t>
            </a:r>
            <a:r>
              <a:rPr lang="sv-SE" err="1"/>
              <a:t>ei</a:t>
            </a:r>
            <a:r>
              <a:rPr lang="sv-SE"/>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Rubrik text normal 2">
    <p:bg>
      <p:bgPr>
        <a:solidFill>
          <a:srgbClr val="F2F2F2"/>
        </a:solidFill>
        <a:effectLst/>
      </p:bgPr>
    </p:bg>
    <p:spTree>
      <p:nvGrpSpPr>
        <p:cNvPr id="1" name=""/>
        <p:cNvGrpSpPr/>
        <p:nvPr/>
      </p:nvGrpSpPr>
      <p:grpSpPr>
        <a:xfrm>
          <a:off x="0" y="0"/>
          <a:ext cx="0" cy="0"/>
          <a:chOff x="0" y="0"/>
          <a:chExt cx="0" cy="0"/>
        </a:xfrm>
      </p:grpSpPr>
      <p:sp>
        <p:nvSpPr>
          <p:cNvPr id="6" name="Platshållare för rubrik 1"/>
          <p:cNvSpPr>
            <a:spLocks noGrp="1"/>
          </p:cNvSpPr>
          <p:nvPr>
            <p:ph type="title" hasCustomPrompt="1"/>
          </p:nvPr>
        </p:nvSpPr>
        <p:spPr>
          <a:xfrm>
            <a:off x="641040" y="658096"/>
            <a:ext cx="7063691" cy="583046"/>
          </a:xfrm>
          <a:prstGeom prst="rect">
            <a:avLst/>
          </a:prstGeom>
        </p:spPr>
        <p:txBody>
          <a:bodyPr vert="horz" lIns="91440" tIns="45720" rIns="91440" bIns="45720" rtlCol="0" anchor="ctr">
            <a:normAutofit/>
          </a:bodyPr>
          <a:lstStyle>
            <a:lvl1pPr algn="l">
              <a:defRPr sz="3200" baseline="0">
                <a:solidFill>
                  <a:srgbClr val="E31836"/>
                </a:solidFill>
              </a:defRPr>
            </a:lvl1pPr>
          </a:lstStyle>
          <a:p>
            <a:r>
              <a:rPr lang="en-US"/>
              <a:t>Rubrik </a:t>
            </a:r>
            <a:r>
              <a:rPr lang="en-US" err="1"/>
              <a:t>här</a:t>
            </a:r>
            <a:endParaRPr lang="sv-SE"/>
          </a:p>
        </p:txBody>
      </p:sp>
      <p:sp>
        <p:nvSpPr>
          <p:cNvPr id="7" name="Platshållare för text 2"/>
          <p:cNvSpPr>
            <a:spLocks noGrp="1"/>
          </p:cNvSpPr>
          <p:nvPr>
            <p:ph idx="1" hasCustomPrompt="1"/>
          </p:nvPr>
        </p:nvSpPr>
        <p:spPr>
          <a:xfrm>
            <a:off x="641040" y="1408176"/>
            <a:ext cx="6227430" cy="2974937"/>
          </a:xfrm>
          <a:prstGeom prst="rect">
            <a:avLst/>
          </a:prstGeom>
        </p:spPr>
        <p:txBody>
          <a:bodyPr vert="horz" lIns="91440" tIns="45720" rIns="91440" bIns="45720" rtlCol="0">
            <a:normAutofit/>
          </a:bodyPr>
          <a:lstStyle>
            <a:lvl1pPr algn="l">
              <a:lnSpc>
                <a:spcPts val="2260"/>
              </a:lnSpc>
              <a:defRPr sz="1800" spc="-20" baseline="0">
                <a:solidFill>
                  <a:srgbClr val="30302E"/>
                </a:solidFill>
                <a:latin typeface="Arial" panose="020B0604020202020204" pitchFamily="34" charset="0"/>
                <a:cs typeface="Arial" panose="020B0604020202020204" pitchFamily="34" charset="0"/>
              </a:defRPr>
            </a:lvl1pPr>
          </a:lstStyle>
          <a:p>
            <a:pPr lvl="0"/>
            <a:r>
              <a:rPr lang="sv-SE"/>
              <a:t>No </a:t>
            </a:r>
            <a:r>
              <a:rPr lang="sv-SE" err="1"/>
              <a:t>quod</a:t>
            </a:r>
            <a:r>
              <a:rPr lang="sv-SE"/>
              <a:t> </a:t>
            </a:r>
            <a:r>
              <a:rPr lang="sv-SE" err="1"/>
              <a:t>civibus</a:t>
            </a:r>
            <a:r>
              <a:rPr lang="sv-SE"/>
              <a:t> has. Libris </a:t>
            </a:r>
            <a:r>
              <a:rPr lang="sv-SE" err="1"/>
              <a:t>quaeque</a:t>
            </a:r>
            <a:r>
              <a:rPr lang="sv-SE"/>
              <a:t> </a:t>
            </a:r>
            <a:r>
              <a:rPr lang="sv-SE" err="1"/>
              <a:t>cum</a:t>
            </a:r>
            <a:r>
              <a:rPr lang="sv-SE"/>
              <a:t> in, </a:t>
            </a:r>
            <a:r>
              <a:rPr lang="sv-SE" err="1"/>
              <a:t>ceteros</a:t>
            </a:r>
            <a:r>
              <a:rPr lang="sv-SE"/>
              <a:t> </a:t>
            </a:r>
            <a:r>
              <a:rPr lang="sv-SE" err="1"/>
              <a:t>atomorum</a:t>
            </a:r>
            <a:r>
              <a:rPr lang="sv-SE"/>
              <a:t> cu </a:t>
            </a:r>
            <a:r>
              <a:rPr lang="sv-SE" err="1"/>
              <a:t>quo</a:t>
            </a:r>
            <a:r>
              <a:rPr lang="sv-SE"/>
              <a:t>. </a:t>
            </a:r>
            <a:r>
              <a:rPr lang="sv-SE" err="1"/>
              <a:t>Conceptam</a:t>
            </a:r>
            <a:r>
              <a:rPr lang="sv-SE"/>
              <a:t> </a:t>
            </a:r>
            <a:r>
              <a:rPr lang="sv-SE" err="1"/>
              <a:t>disputationi</a:t>
            </a:r>
            <a:r>
              <a:rPr lang="sv-SE"/>
              <a:t> </a:t>
            </a:r>
            <a:r>
              <a:rPr lang="sv-SE" err="1"/>
              <a:t>ne</a:t>
            </a:r>
            <a:r>
              <a:rPr lang="sv-SE"/>
              <a:t> </a:t>
            </a:r>
            <a:r>
              <a:rPr lang="sv-SE" err="1"/>
              <a:t>eam</a:t>
            </a:r>
            <a:r>
              <a:rPr lang="sv-SE"/>
              <a:t>, </a:t>
            </a:r>
            <a:r>
              <a:rPr lang="sv-SE" err="1"/>
              <a:t>vidit</a:t>
            </a:r>
            <a:r>
              <a:rPr lang="sv-SE"/>
              <a:t> </a:t>
            </a:r>
            <a:r>
              <a:rPr lang="sv-SE" err="1"/>
              <a:t>ipsum</a:t>
            </a:r>
            <a:r>
              <a:rPr lang="sv-SE"/>
              <a:t> debet </a:t>
            </a:r>
            <a:r>
              <a:rPr lang="sv-SE" err="1"/>
              <a:t>cum</a:t>
            </a:r>
            <a:r>
              <a:rPr lang="sv-SE"/>
              <a:t> </a:t>
            </a:r>
            <a:r>
              <a:rPr lang="sv-SE" err="1"/>
              <a:t>ei</a:t>
            </a:r>
            <a:r>
              <a:rPr lang="sv-SE"/>
              <a:t>.</a:t>
            </a:r>
          </a:p>
        </p:txBody>
      </p:sp>
    </p:spTree>
    <p:extLst>
      <p:ext uri="{BB962C8B-B14F-4D97-AF65-F5344CB8AC3E}">
        <p14:creationId xmlns:p14="http://schemas.microsoft.com/office/powerpoint/2010/main" val="201762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 bild 1">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91790" y="1044729"/>
            <a:ext cx="5627328" cy="3232727"/>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en-US" noProof="0"/>
          </a:p>
        </p:txBody>
      </p:sp>
      <p:sp>
        <p:nvSpPr>
          <p:cNvPr id="4" name="Platshållare för text 3">
            <a:extLst>
              <a:ext uri="{FF2B5EF4-FFF2-40B4-BE49-F238E27FC236}">
                <a16:creationId xmlns:a16="http://schemas.microsoft.com/office/drawing/2014/main" id="{7B957A49-312B-7844-9759-17F6AD264699}"/>
              </a:ext>
            </a:extLst>
          </p:cNvPr>
          <p:cNvSpPr>
            <a:spLocks noGrp="1"/>
          </p:cNvSpPr>
          <p:nvPr>
            <p:ph type="body" sz="quarter" idx="14" hasCustomPrompt="1"/>
          </p:nvPr>
        </p:nvSpPr>
        <p:spPr>
          <a:xfrm>
            <a:off x="605053" y="1972117"/>
            <a:ext cx="3139888" cy="1377950"/>
          </a:xfrm>
        </p:spPr>
        <p:txBody>
          <a:bodyPr anchor="t"/>
          <a:lstStyle>
            <a:lvl1pPr marL="0" marR="0" indent="0" algn="l" defTabSz="457200" rtl="0" eaLnBrk="1" fontAlgn="base" latinLnBrk="0" hangingPunct="1">
              <a:lnSpc>
                <a:spcPts val="3600"/>
              </a:lnSpc>
              <a:spcBef>
                <a:spcPct val="20000"/>
              </a:spcBef>
              <a:spcAft>
                <a:spcPct val="0"/>
              </a:spcAft>
              <a:buClrTx/>
              <a:buSzTx/>
              <a:buFont typeface="Arial" charset="0"/>
              <a:buNone/>
              <a:tabLst/>
              <a:defRPr sz="3200" b="1" spc="-120" baseline="0">
                <a:solidFill>
                  <a:srgbClr val="30302E"/>
                </a:solidFill>
                <a:latin typeface="Arial" panose="020B0604020202020204" pitchFamily="34" charset="0"/>
                <a:cs typeface="Arial" panose="020B0604020202020204" pitchFamily="34" charset="0"/>
              </a:defRPr>
            </a:lvl1pPr>
          </a:lstStyle>
          <a:p>
            <a:pPr lvl="0"/>
            <a:r>
              <a:rPr lang="sv-SE"/>
              <a:t>Rubriken ligger här kanske</a:t>
            </a:r>
          </a:p>
        </p:txBody>
      </p:sp>
    </p:spTree>
    <p:extLst>
      <p:ext uri="{BB962C8B-B14F-4D97-AF65-F5344CB8AC3E}">
        <p14:creationId xmlns:p14="http://schemas.microsoft.com/office/powerpoint/2010/main" val="293712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16242" y="1242691"/>
            <a:ext cx="6265334" cy="583046"/>
          </a:xfrm>
          <a:prstGeom prst="rect">
            <a:avLst/>
          </a:prstGeom>
        </p:spPr>
        <p:txBody>
          <a:bodyPr vert="horz" lIns="91440" tIns="45720" rIns="91440" bIns="45720" rtlCol="0" anchor="ctr">
            <a:normAutofit/>
          </a:bodyPr>
          <a:lstStyle/>
          <a:p>
            <a:r>
              <a:rPr lang="sv-SE"/>
              <a:t>Rubrik</a:t>
            </a:r>
          </a:p>
        </p:txBody>
      </p:sp>
      <p:sp>
        <p:nvSpPr>
          <p:cNvPr id="3" name="Platshållare för text 2"/>
          <p:cNvSpPr>
            <a:spLocks noGrp="1"/>
          </p:cNvSpPr>
          <p:nvPr>
            <p:ph type="body" idx="1"/>
          </p:nvPr>
        </p:nvSpPr>
        <p:spPr>
          <a:xfrm>
            <a:off x="1416242" y="2021791"/>
            <a:ext cx="6265334" cy="1633056"/>
          </a:xfrm>
          <a:prstGeom prst="rect">
            <a:avLst/>
          </a:prstGeom>
        </p:spPr>
        <p:txBody>
          <a:bodyPr vert="horz" lIns="91440" tIns="45720" rIns="91440" bIns="45720" rtlCol="0">
            <a:noAutofit/>
          </a:body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iaculis</a:t>
            </a:r>
            <a:r>
              <a:rPr lang="sv-SE"/>
              <a:t> </a:t>
            </a:r>
            <a:r>
              <a:rPr lang="sv-SE" err="1"/>
              <a:t>condimentum</a:t>
            </a:r>
            <a:r>
              <a:rPr lang="sv-SE"/>
              <a:t> tempus. </a:t>
            </a:r>
            <a:r>
              <a:rPr lang="sv-SE" err="1"/>
              <a:t>Praesent</a:t>
            </a:r>
            <a:r>
              <a:rPr lang="sv-SE"/>
              <a:t> </a:t>
            </a:r>
            <a:r>
              <a:rPr lang="sv-SE" err="1"/>
              <a:t>ac</a:t>
            </a:r>
            <a:r>
              <a:rPr lang="sv-SE"/>
              <a:t> </a:t>
            </a:r>
            <a:r>
              <a:rPr lang="sv-SE" err="1"/>
              <a:t>sagittis</a:t>
            </a:r>
            <a:r>
              <a:rPr lang="sv-SE"/>
              <a:t> massa. </a:t>
            </a:r>
            <a:r>
              <a:rPr lang="sv-SE" err="1"/>
              <a:t>Suspendisse</a:t>
            </a:r>
            <a:r>
              <a:rPr lang="sv-SE"/>
              <a:t> </a:t>
            </a:r>
            <a:r>
              <a:rPr lang="sv-SE" err="1"/>
              <a:t>potenti</a:t>
            </a:r>
            <a:r>
              <a:rPr lang="sv-SE"/>
              <a:t>. </a:t>
            </a:r>
            <a:r>
              <a:rPr lang="sv-SE" err="1"/>
              <a:t>Aliquam</a:t>
            </a:r>
            <a:r>
              <a:rPr lang="sv-SE"/>
              <a:t> eu </a:t>
            </a:r>
            <a:r>
              <a:rPr lang="sv-SE" err="1"/>
              <a:t>condimentum</a:t>
            </a:r>
            <a:r>
              <a:rPr lang="sv-SE"/>
              <a:t> </a:t>
            </a:r>
            <a:r>
              <a:rPr lang="sv-SE" err="1"/>
              <a:t>justo</a:t>
            </a:r>
            <a:r>
              <a:rPr lang="sv-SE"/>
              <a:t>. </a:t>
            </a:r>
            <a:r>
              <a:rPr lang="sv-SE" err="1"/>
              <a:t>Nulla</a:t>
            </a:r>
            <a:r>
              <a:rPr lang="sv-SE"/>
              <a:t> libero </a:t>
            </a:r>
            <a:r>
              <a:rPr lang="sv-SE" err="1"/>
              <a:t>dui</a:t>
            </a:r>
            <a:r>
              <a:rPr lang="sv-SE"/>
              <a:t>, </a:t>
            </a:r>
            <a:r>
              <a:rPr lang="sv-SE" err="1"/>
              <a:t>fringilla</a:t>
            </a:r>
            <a:r>
              <a:rPr lang="sv-SE"/>
              <a:t> sed </a:t>
            </a:r>
            <a:r>
              <a:rPr lang="sv-SE" err="1"/>
              <a:t>dui</a:t>
            </a:r>
            <a:r>
              <a:rPr lang="sv-SE"/>
              <a:t> at, </a:t>
            </a:r>
            <a:r>
              <a:rPr lang="sv-SE" err="1"/>
              <a:t>faucibus</a:t>
            </a:r>
            <a:r>
              <a:rPr lang="sv-SE"/>
              <a:t> </a:t>
            </a:r>
            <a:r>
              <a:rPr lang="sv-SE" err="1"/>
              <a:t>ultrices</a:t>
            </a:r>
            <a:r>
              <a:rPr lang="sv-SE"/>
              <a:t> </a:t>
            </a:r>
            <a:r>
              <a:rPr lang="sv-SE" err="1"/>
              <a:t>purus</a:t>
            </a:r>
            <a:r>
              <a:rPr lang="sv-SE"/>
              <a:t>. </a:t>
            </a:r>
            <a:r>
              <a:rPr lang="sv-SE" err="1"/>
              <a:t>Proin</a:t>
            </a:r>
            <a:r>
              <a:rPr lang="sv-SE"/>
              <a:t> vitae </a:t>
            </a:r>
            <a:r>
              <a:rPr lang="sv-SE" err="1"/>
              <a:t>mattis</a:t>
            </a:r>
            <a:r>
              <a:rPr lang="sv-SE"/>
              <a:t> </a:t>
            </a:r>
            <a:r>
              <a:rPr lang="sv-SE" err="1"/>
              <a:t>ligula</a:t>
            </a:r>
            <a:r>
              <a:rPr lang="sv-SE"/>
              <a:t>, eu </a:t>
            </a:r>
            <a:r>
              <a:rPr lang="sv-SE" err="1"/>
              <a:t>ultrices</a:t>
            </a:r>
            <a:r>
              <a:rPr lang="sv-SE"/>
              <a:t> libero. </a:t>
            </a:r>
            <a:r>
              <a:rPr lang="sv-SE" err="1"/>
              <a:t>Praesent</a:t>
            </a:r>
            <a:r>
              <a:rPr lang="sv-SE"/>
              <a:t> </a:t>
            </a:r>
            <a:r>
              <a:rPr lang="sv-SE" err="1"/>
              <a:t>hendrerit</a:t>
            </a:r>
            <a:r>
              <a:rPr lang="sv-SE"/>
              <a:t> </a:t>
            </a:r>
            <a:r>
              <a:rPr lang="sv-SE" err="1"/>
              <a:t>accumsan</a:t>
            </a:r>
            <a:r>
              <a:rPr lang="sv-SE"/>
              <a:t> </a:t>
            </a:r>
            <a:r>
              <a:rPr lang="sv-SE" err="1"/>
              <a:t>lacus</a:t>
            </a:r>
            <a:r>
              <a:rPr lang="sv-SE"/>
              <a:t> </a:t>
            </a:r>
            <a:r>
              <a:rPr lang="sv-SE" err="1"/>
              <a:t>consequat</a:t>
            </a:r>
            <a:r>
              <a:rPr lang="sv-SE"/>
              <a:t> </a:t>
            </a:r>
            <a:r>
              <a:rPr lang="sv-SE" err="1"/>
              <a:t>pellentesque</a:t>
            </a:r>
            <a:r>
              <a:rPr lang="sv-SE"/>
              <a:t>. </a:t>
            </a:r>
          </a:p>
        </p:txBody>
      </p:sp>
      <p:pic>
        <p:nvPicPr>
          <p:cNvPr id="8" name="Bildobjekt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97163" y="185776"/>
            <a:ext cx="563775" cy="563394"/>
          </a:xfrm>
          <a:prstGeom prst="rect">
            <a:avLst/>
          </a:prstGeom>
        </p:spPr>
      </p:pic>
      <p:sp>
        <p:nvSpPr>
          <p:cNvPr id="4" name="Ellips 3">
            <a:extLst>
              <a:ext uri="{FF2B5EF4-FFF2-40B4-BE49-F238E27FC236}">
                <a16:creationId xmlns:a16="http://schemas.microsoft.com/office/drawing/2014/main" id="{D56780A0-66E3-3742-9731-09DEBD47F205}"/>
              </a:ext>
            </a:extLst>
          </p:cNvPr>
          <p:cNvSpPr/>
          <p:nvPr userDrawn="1"/>
        </p:nvSpPr>
        <p:spPr>
          <a:xfrm>
            <a:off x="270985" y="-419477"/>
            <a:ext cx="172943" cy="172943"/>
          </a:xfrm>
          <a:prstGeom prst="ellipse">
            <a:avLst/>
          </a:prstGeom>
          <a:solidFill>
            <a:srgbClr val="E3183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3B7903AE-4529-804A-8B6E-DB0769421D26}"/>
              </a:ext>
            </a:extLst>
          </p:cNvPr>
          <p:cNvSpPr/>
          <p:nvPr userDrawn="1"/>
        </p:nvSpPr>
        <p:spPr>
          <a:xfrm>
            <a:off x="1054596" y="-419477"/>
            <a:ext cx="172943" cy="172943"/>
          </a:xfrm>
          <a:prstGeom prst="ellipse">
            <a:avLst/>
          </a:prstGeom>
          <a:solidFill>
            <a:srgbClr val="6B000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6B000D"/>
              </a:solidFill>
            </a:endParaRPr>
          </a:p>
        </p:txBody>
      </p:sp>
      <p:sp>
        <p:nvSpPr>
          <p:cNvPr id="7" name="Ellips 6">
            <a:extLst>
              <a:ext uri="{FF2B5EF4-FFF2-40B4-BE49-F238E27FC236}">
                <a16:creationId xmlns:a16="http://schemas.microsoft.com/office/drawing/2014/main" id="{FC2934B6-9F93-F643-A4D6-759A968C721F}"/>
              </a:ext>
            </a:extLst>
          </p:cNvPr>
          <p:cNvSpPr/>
          <p:nvPr userDrawn="1"/>
        </p:nvSpPr>
        <p:spPr>
          <a:xfrm>
            <a:off x="1289635" y="-419477"/>
            <a:ext cx="172943" cy="172943"/>
          </a:xfrm>
          <a:prstGeom prst="ellipse">
            <a:avLst/>
          </a:prstGeom>
          <a:solidFill>
            <a:srgbClr val="FF5A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6B000D"/>
              </a:solidFill>
            </a:endParaRPr>
          </a:p>
        </p:txBody>
      </p:sp>
      <p:sp>
        <p:nvSpPr>
          <p:cNvPr id="9" name="Ellips 8">
            <a:extLst>
              <a:ext uri="{FF2B5EF4-FFF2-40B4-BE49-F238E27FC236}">
                <a16:creationId xmlns:a16="http://schemas.microsoft.com/office/drawing/2014/main" id="{8F82825B-E7DD-E34F-B7CC-13A0D25CBCF6}"/>
              </a:ext>
            </a:extLst>
          </p:cNvPr>
          <p:cNvSpPr/>
          <p:nvPr userDrawn="1"/>
        </p:nvSpPr>
        <p:spPr>
          <a:xfrm>
            <a:off x="1524674" y="-419477"/>
            <a:ext cx="173497" cy="173497"/>
          </a:xfrm>
          <a:prstGeom prst="ellipse">
            <a:avLst/>
          </a:prstGeom>
          <a:solidFill>
            <a:srgbClr val="FEA6B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6B000D"/>
              </a:solidFill>
            </a:endParaRPr>
          </a:p>
        </p:txBody>
      </p:sp>
      <p:sp>
        <p:nvSpPr>
          <p:cNvPr id="12" name="Ellips 11">
            <a:extLst>
              <a:ext uri="{FF2B5EF4-FFF2-40B4-BE49-F238E27FC236}">
                <a16:creationId xmlns:a16="http://schemas.microsoft.com/office/drawing/2014/main" id="{AB21BD36-644F-A945-B6C3-22FA917712E4}"/>
              </a:ext>
            </a:extLst>
          </p:cNvPr>
          <p:cNvSpPr/>
          <p:nvPr userDrawn="1"/>
        </p:nvSpPr>
        <p:spPr>
          <a:xfrm>
            <a:off x="662042" y="-419478"/>
            <a:ext cx="172943" cy="172943"/>
          </a:xfrm>
          <a:prstGeom prst="ellipse">
            <a:avLst/>
          </a:prstGeom>
          <a:solidFill>
            <a:srgbClr val="26262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6B000D"/>
              </a:solidFill>
            </a:endParaRPr>
          </a:p>
        </p:txBody>
      </p:sp>
    </p:spTree>
    <p:extLst>
      <p:ext uri="{BB962C8B-B14F-4D97-AF65-F5344CB8AC3E}">
        <p14:creationId xmlns:p14="http://schemas.microsoft.com/office/powerpoint/2010/main" val="415701518"/>
      </p:ext>
    </p:extLst>
  </p:cSld>
  <p:clrMap bg1="lt1" tx1="dk1" bg2="lt2" tx2="dk2" accent1="accent1" accent2="accent2" accent3="accent3" accent4="accent4" accent5="accent5" accent6="accent6" hlink="hlink" folHlink="folHlink"/>
  <p:sldLayoutIdLst>
    <p:sldLayoutId id="2147483726" r:id="rId1"/>
    <p:sldLayoutId id="2147483696" r:id="rId2"/>
    <p:sldLayoutId id="2147483703" r:id="rId3"/>
    <p:sldLayoutId id="2147483706" r:id="rId4"/>
    <p:sldLayoutId id="2147483707" r:id="rId5"/>
    <p:sldLayoutId id="2147483729" r:id="rId6"/>
    <p:sldLayoutId id="2147483709" r:id="rId7"/>
    <p:sldLayoutId id="2147483730" r:id="rId8"/>
    <p:sldLayoutId id="2147483727" r:id="rId9"/>
    <p:sldLayoutId id="2147483728" r:id="rId10"/>
    <p:sldLayoutId id="2147483723" r:id="rId11"/>
    <p:sldLayoutId id="2147483731" r:id="rId12"/>
    <p:sldLayoutId id="2147483732" r:id="rId13"/>
    <p:sldLayoutId id="2147483710" r:id="rId14"/>
    <p:sldLayoutId id="2147483712" r:id="rId15"/>
    <p:sldLayoutId id="2147483713" r:id="rId16"/>
    <p:sldLayoutId id="2147483733" r:id="rId17"/>
    <p:sldLayoutId id="2147483717" r:id="rId18"/>
    <p:sldLayoutId id="2147483718" r:id="rId19"/>
    <p:sldLayoutId id="2147483719" r:id="rId20"/>
    <p:sldLayoutId id="2147483720" r:id="rId21"/>
    <p:sldLayoutId id="2147483722" r:id="rId22"/>
    <p:sldLayoutId id="2147483734"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p:titleStyle>
    <p:bodyStyle>
      <a:lvl1pPr marL="0" indent="0" algn="ctr" defTabSz="457200" rtl="0" eaLnBrk="1" fontAlgn="base" hangingPunct="1">
        <a:lnSpc>
          <a:spcPts val="2400"/>
        </a:lnSpc>
        <a:spcBef>
          <a:spcPct val="20000"/>
        </a:spcBef>
        <a:spcAft>
          <a:spcPct val="0"/>
        </a:spcAft>
        <a:buFont typeface="Arial" charset="0"/>
        <a:buNone/>
        <a:defRPr sz="1800" b="0" i="0" kern="1200" spc="-20" baseline="0">
          <a:solidFill>
            <a:srgbClr val="262626"/>
          </a:solidFill>
          <a:latin typeface="Helvetica"/>
          <a:ea typeface="ＭＳ Ｐゴシック" charset="0"/>
          <a:cs typeface="Helvetica"/>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40A0CE-0CF7-514E-B293-734253767AB7}"/>
              </a:ext>
            </a:extLst>
          </p:cNvPr>
          <p:cNvSpPr>
            <a:spLocks noGrp="1"/>
          </p:cNvSpPr>
          <p:nvPr>
            <p:ph type="title"/>
          </p:nvPr>
        </p:nvSpPr>
        <p:spPr>
          <a:xfrm>
            <a:off x="1096194" y="1278057"/>
            <a:ext cx="6951612" cy="704817"/>
          </a:xfrm>
        </p:spPr>
        <p:txBody>
          <a:bodyPr/>
          <a:lstStyle/>
          <a:p>
            <a:r>
              <a:rPr lang="sv-SE" sz="4800" dirty="0"/>
              <a:t>Årsmöte 28 april 2021</a:t>
            </a:r>
          </a:p>
        </p:txBody>
      </p:sp>
      <p:sp>
        <p:nvSpPr>
          <p:cNvPr id="3" name="Rubrik 1">
            <a:extLst>
              <a:ext uri="{FF2B5EF4-FFF2-40B4-BE49-F238E27FC236}">
                <a16:creationId xmlns:a16="http://schemas.microsoft.com/office/drawing/2014/main" id="{513B05B7-3382-465D-B064-5BB8843A8B45}"/>
              </a:ext>
            </a:extLst>
          </p:cNvPr>
          <p:cNvSpPr txBox="1">
            <a:spLocks/>
          </p:cNvSpPr>
          <p:nvPr/>
        </p:nvSpPr>
        <p:spPr>
          <a:xfrm>
            <a:off x="1094421" y="1640855"/>
            <a:ext cx="6951612" cy="704817"/>
          </a:xfrm>
          <a:prstGeom prst="rect">
            <a:avLst/>
          </a:prstGeom>
        </p:spPr>
        <p:txBody>
          <a:bodyPr vert="horz" lIns="91440" tIns="45720" rIns="91440" bIns="45720" rtlCol="0" anchor="ctr">
            <a:noAutofit/>
          </a:bodyPr>
          <a:lstStyle>
            <a:lvl1pPr algn="ctr" defTabSz="457200" rtl="0" eaLnBrk="1" fontAlgn="base" hangingPunct="1">
              <a:lnSpc>
                <a:spcPts val="4680"/>
              </a:lnSpc>
              <a:spcBef>
                <a:spcPct val="0"/>
              </a:spcBef>
              <a:spcAft>
                <a:spcPct val="0"/>
              </a:spcAft>
              <a:defRPr sz="4400" b="1" i="0" kern="1200" spc="-120" baseline="0">
                <a:solidFill>
                  <a:schemeClr val="bg1"/>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2400" b="0" dirty="0"/>
              <a:t>IF Friskis&amp;Svettis Lidingö</a:t>
            </a:r>
          </a:p>
        </p:txBody>
      </p:sp>
      <p:sp>
        <p:nvSpPr>
          <p:cNvPr id="10" name="textruta 9">
            <a:extLst>
              <a:ext uri="{FF2B5EF4-FFF2-40B4-BE49-F238E27FC236}">
                <a16:creationId xmlns:a16="http://schemas.microsoft.com/office/drawing/2014/main" id="{66A4D4A5-2CC0-4AE1-B631-4394B68C85EC}"/>
              </a:ext>
            </a:extLst>
          </p:cNvPr>
          <p:cNvSpPr txBox="1"/>
          <p:nvPr/>
        </p:nvSpPr>
        <p:spPr>
          <a:xfrm>
            <a:off x="501087" y="2651383"/>
            <a:ext cx="4072686" cy="1987825"/>
          </a:xfrm>
          <a:prstGeom prst="rect">
            <a:avLst/>
          </a:prstGeom>
          <a:noFill/>
        </p:spPr>
        <p:txBody>
          <a:bodyPr wrap="square" lIns="108000" tIns="108000" rIns="108000" bIns="108000" rtlCol="0" anchor="ctr" anchorCtr="0">
            <a:spAutoFit/>
          </a:bodyPr>
          <a:lstStyle/>
          <a:p>
            <a:pPr marL="457200" indent="-457200" algn="l">
              <a:lnSpc>
                <a:spcPct val="100000"/>
              </a:lnSpc>
              <a:spcAft>
                <a:spcPts val="600"/>
              </a:spcAft>
              <a:buFont typeface="Arial" panose="020B0604020202020204" pitchFamily="34" charset="0"/>
              <a:buChar char="•"/>
            </a:pPr>
            <a:r>
              <a:rPr lang="sv-SE" sz="2100" b="0" dirty="0">
                <a:solidFill>
                  <a:schemeClr val="bg1"/>
                </a:solidFill>
              </a:rPr>
              <a:t>Sitt i en tyst och lugn miljö.</a:t>
            </a:r>
          </a:p>
          <a:p>
            <a:pPr marL="457200" indent="-457200" algn="l">
              <a:lnSpc>
                <a:spcPct val="100000"/>
              </a:lnSpc>
              <a:spcAft>
                <a:spcPts val="600"/>
              </a:spcAft>
              <a:buFont typeface="Arial" panose="020B0604020202020204" pitchFamily="34" charset="0"/>
              <a:buChar char="•"/>
            </a:pPr>
            <a:r>
              <a:rPr lang="sv-SE" sz="2100" b="0" dirty="0">
                <a:solidFill>
                  <a:schemeClr val="bg1"/>
                </a:solidFill>
              </a:rPr>
              <a:t>Stäng av din enhets mikrofon </a:t>
            </a:r>
            <a:r>
              <a:rPr lang="sv-SE" sz="2100" b="0">
                <a:solidFill>
                  <a:schemeClr val="bg1"/>
                </a:solidFill>
              </a:rPr>
              <a:t>och kamera.</a:t>
            </a:r>
            <a:endParaRPr lang="sv-SE" sz="2100" b="0" dirty="0">
              <a:solidFill>
                <a:schemeClr val="bg1"/>
              </a:solidFill>
            </a:endParaRPr>
          </a:p>
          <a:p>
            <a:pPr marL="457200" indent="-457200">
              <a:spcAft>
                <a:spcPts val="600"/>
              </a:spcAft>
              <a:buFont typeface="Arial" panose="020B0604020202020204" pitchFamily="34" charset="0"/>
              <a:buChar char="•"/>
            </a:pPr>
            <a:r>
              <a:rPr lang="sv-SE" sz="2100" dirty="0">
                <a:solidFill>
                  <a:schemeClr val="bg1"/>
                </a:solidFill>
              </a:rPr>
              <a:t>Yttranden sker i form av skriftliga inlägg i chatten.</a:t>
            </a:r>
            <a:endParaRPr lang="sv-SE" sz="2100" b="0" dirty="0">
              <a:solidFill>
                <a:schemeClr val="bg1"/>
              </a:solidFill>
            </a:endParaRPr>
          </a:p>
        </p:txBody>
      </p:sp>
      <p:sp>
        <p:nvSpPr>
          <p:cNvPr id="11" name="textruta 10">
            <a:extLst>
              <a:ext uri="{FF2B5EF4-FFF2-40B4-BE49-F238E27FC236}">
                <a16:creationId xmlns:a16="http://schemas.microsoft.com/office/drawing/2014/main" id="{5C3CC7C0-5F25-47BE-9137-66C9F15B903C}"/>
              </a:ext>
            </a:extLst>
          </p:cNvPr>
          <p:cNvSpPr txBox="1"/>
          <p:nvPr/>
        </p:nvSpPr>
        <p:spPr>
          <a:xfrm>
            <a:off x="4644185" y="2835382"/>
            <a:ext cx="4072686" cy="1619826"/>
          </a:xfrm>
          <a:prstGeom prst="rect">
            <a:avLst/>
          </a:prstGeom>
          <a:noFill/>
        </p:spPr>
        <p:txBody>
          <a:bodyPr wrap="square" lIns="108000" tIns="108000" rIns="108000" bIns="216000" rtlCol="0" anchor="ctr" anchorCtr="0">
            <a:spAutoFit/>
          </a:bodyPr>
          <a:lstStyle/>
          <a:p>
            <a:pPr algn="l">
              <a:lnSpc>
                <a:spcPct val="100000"/>
              </a:lnSpc>
              <a:spcAft>
                <a:spcPts val="600"/>
              </a:spcAft>
            </a:pPr>
            <a:r>
              <a:rPr lang="sv-SE" sz="2100" b="0" dirty="0">
                <a:solidFill>
                  <a:schemeClr val="bg1"/>
                </a:solidFill>
              </a:rPr>
              <a:t>Obs! Om fler i samma hushåll deltar på mötet måste varsin enhet användas - </a:t>
            </a:r>
            <a:r>
              <a:rPr lang="sv-SE" sz="2100" dirty="0">
                <a:solidFill>
                  <a:schemeClr val="bg1"/>
                </a:solidFill>
              </a:rPr>
              <a:t>i</a:t>
            </a:r>
            <a:r>
              <a:rPr lang="sv-SE" sz="2100" b="0" dirty="0">
                <a:solidFill>
                  <a:schemeClr val="bg1"/>
                </a:solidFill>
              </a:rPr>
              <a:t> annat fall räknas endast en röst.</a:t>
            </a:r>
          </a:p>
        </p:txBody>
      </p:sp>
      <p:pic>
        <p:nvPicPr>
          <p:cNvPr id="9" name="Bildobjekt 8">
            <a:extLst>
              <a:ext uri="{FF2B5EF4-FFF2-40B4-BE49-F238E27FC236}">
                <a16:creationId xmlns:a16="http://schemas.microsoft.com/office/drawing/2014/main" id="{5DFDEA47-4C34-42AF-A250-F1A0F6C0B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170" y="348157"/>
            <a:ext cx="795660" cy="795122"/>
          </a:xfrm>
          <a:prstGeom prst="rect">
            <a:avLst/>
          </a:prstGeom>
        </p:spPr>
      </p:pic>
    </p:spTree>
    <p:extLst>
      <p:ext uri="{BB962C8B-B14F-4D97-AF65-F5344CB8AC3E}">
        <p14:creationId xmlns:p14="http://schemas.microsoft.com/office/powerpoint/2010/main" val="343134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F88412F0-F2EB-8B45-A157-C728FBF0AD9C}"/>
              </a:ext>
            </a:extLst>
          </p:cNvPr>
          <p:cNvPicPr>
            <a:picLocks noGrp="1" noChangeAspect="1"/>
          </p:cNvPicPr>
          <p:nvPr>
            <p:ph type="pic" idx="1"/>
          </p:nvPr>
        </p:nvPicPr>
        <p:blipFill rotWithShape="1">
          <a:blip r:embed="rId2"/>
          <a:srcRect t="6409" b="6409"/>
          <a:stretch/>
        </p:blipFill>
        <p:spPr>
          <a:xfrm flipH="1">
            <a:off x="443688" y="1044727"/>
            <a:ext cx="5578577" cy="3232727"/>
          </a:xfrm>
          <a:prstGeom prst="rect">
            <a:avLst/>
          </a:prstGeom>
        </p:spPr>
      </p:pic>
      <p:sp>
        <p:nvSpPr>
          <p:cNvPr id="4" name="Platshållare för text 3">
            <a:extLst>
              <a:ext uri="{FF2B5EF4-FFF2-40B4-BE49-F238E27FC236}">
                <a16:creationId xmlns:a16="http://schemas.microsoft.com/office/drawing/2014/main" id="{AB90E23A-6C8E-F049-9200-6EEB454C70A5}"/>
              </a:ext>
            </a:extLst>
          </p:cNvPr>
          <p:cNvSpPr>
            <a:spLocks noGrp="1"/>
          </p:cNvSpPr>
          <p:nvPr>
            <p:ph type="body" sz="quarter" idx="14"/>
          </p:nvPr>
        </p:nvSpPr>
        <p:spPr>
          <a:xfrm>
            <a:off x="5176824" y="2571750"/>
            <a:ext cx="3523488" cy="1377950"/>
          </a:xfrm>
        </p:spPr>
        <p:txBody>
          <a:bodyPr/>
          <a:lstStyle/>
          <a:p>
            <a:r>
              <a:rPr lang="sv-SE"/>
              <a:t>7. Uppföljning av föregående årsmötesprotokoll</a:t>
            </a:r>
          </a:p>
        </p:txBody>
      </p:sp>
    </p:spTree>
    <p:extLst>
      <p:ext uri="{BB962C8B-B14F-4D97-AF65-F5344CB8AC3E}">
        <p14:creationId xmlns:p14="http://schemas.microsoft.com/office/powerpoint/2010/main" val="259251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29450A-0AE3-4E6C-A165-5BBD04E0BEAB}"/>
              </a:ext>
            </a:extLst>
          </p:cNvPr>
          <p:cNvSpPr>
            <a:spLocks noGrp="1"/>
          </p:cNvSpPr>
          <p:nvPr>
            <p:ph type="title"/>
          </p:nvPr>
        </p:nvSpPr>
        <p:spPr>
          <a:xfrm>
            <a:off x="1416242" y="375356"/>
            <a:ext cx="6265334" cy="583046"/>
          </a:xfrm>
        </p:spPr>
        <p:txBody>
          <a:bodyPr/>
          <a:lstStyle/>
          <a:p>
            <a:r>
              <a:rPr lang="sv-SE" b="1" dirty="0"/>
              <a:t>Lokalerna</a:t>
            </a:r>
            <a:endParaRPr lang="sv-SE" dirty="0"/>
          </a:p>
        </p:txBody>
      </p:sp>
      <p:sp>
        <p:nvSpPr>
          <p:cNvPr id="3" name="Platshållare för innehåll 2">
            <a:extLst>
              <a:ext uri="{FF2B5EF4-FFF2-40B4-BE49-F238E27FC236}">
                <a16:creationId xmlns:a16="http://schemas.microsoft.com/office/drawing/2014/main" id="{4D58A14E-FC16-4785-8E86-D518530BFF2B}"/>
              </a:ext>
            </a:extLst>
          </p:cNvPr>
          <p:cNvSpPr>
            <a:spLocks noGrp="1"/>
          </p:cNvSpPr>
          <p:nvPr>
            <p:ph idx="1"/>
          </p:nvPr>
        </p:nvSpPr>
        <p:spPr>
          <a:xfrm>
            <a:off x="2317195" y="1050670"/>
            <a:ext cx="6265334" cy="1633056"/>
          </a:xfrm>
        </p:spPr>
        <p:txBody>
          <a:bodyPr/>
          <a:lstStyle/>
          <a:p>
            <a:pPr algn="l"/>
            <a:r>
              <a:rPr lang="sv-SE" b="1" dirty="0"/>
              <a:t>Årsmötet 2020 beslöt </a:t>
            </a:r>
          </a:p>
          <a:p>
            <a:pPr marL="285750" indent="-285750" algn="l">
              <a:buFont typeface="Arial" panose="020B0604020202020204" pitchFamily="34" charset="0"/>
              <a:buChar char="•"/>
            </a:pPr>
            <a:r>
              <a:rPr lang="sv-SE" dirty="0"/>
              <a:t>Hitta större eller kompletterande lokal/-er på Lidingö</a:t>
            </a:r>
          </a:p>
          <a:p>
            <a:pPr algn="l"/>
            <a:r>
              <a:rPr lang="sv-SE" b="1" dirty="0"/>
              <a:t>Styrelsens åtgärder sedan årsmötet 2020.</a:t>
            </a:r>
          </a:p>
          <a:p>
            <a:pPr marL="285750" indent="-285750" algn="l">
              <a:buFont typeface="Arial" panose="020B0604020202020204" pitchFamily="34" charset="0"/>
              <a:buChar char="•"/>
            </a:pPr>
            <a:r>
              <a:rPr lang="sv-SE" dirty="0"/>
              <a:t>Ta hem frågan till Styrelsen</a:t>
            </a:r>
          </a:p>
          <a:p>
            <a:pPr marL="285750" indent="-285750" algn="l">
              <a:buFontTx/>
              <a:buChar char="-"/>
            </a:pPr>
            <a:r>
              <a:rPr lang="sv-SE" dirty="0"/>
              <a:t>Träffat staden, nuvarande hyresgäst, flera fastighetsägare på ön</a:t>
            </a:r>
            <a:endParaRPr lang="sv-SE" sz="1600" dirty="0"/>
          </a:p>
          <a:p>
            <a:pPr marL="285750" indent="-285750" algn="l">
              <a:buFontTx/>
              <a:buChar char="-"/>
            </a:pPr>
            <a:r>
              <a:rPr lang="sv-SE" sz="1600" dirty="0"/>
              <a:t>Befintlig hyresvärd vill ej ge rabatt – hyresnämnden</a:t>
            </a:r>
          </a:p>
          <a:p>
            <a:pPr marL="285750" indent="-285750" algn="l">
              <a:buFontTx/>
              <a:buChar char="-"/>
            </a:pPr>
            <a:r>
              <a:rPr lang="sv-SE" sz="1600" dirty="0"/>
              <a:t>John Mattsson, </a:t>
            </a:r>
            <a:r>
              <a:rPr lang="sv-SE" sz="1600" dirty="0" err="1"/>
              <a:t>Käppala</a:t>
            </a:r>
            <a:endParaRPr lang="sv-SE" sz="1600" dirty="0"/>
          </a:p>
          <a:p>
            <a:pPr marL="285750" indent="-285750" algn="l">
              <a:buFontTx/>
              <a:buChar char="-"/>
            </a:pPr>
            <a:r>
              <a:rPr lang="sv-SE" sz="1600" dirty="0" err="1"/>
              <a:t>Scanic</a:t>
            </a:r>
            <a:r>
              <a:rPr lang="sv-SE" sz="1600" dirty="0"/>
              <a:t> Foresta, pop-</a:t>
            </a:r>
            <a:r>
              <a:rPr lang="sv-SE" sz="1600" dirty="0" err="1"/>
              <a:t>up</a:t>
            </a:r>
            <a:endParaRPr lang="sv-SE" sz="1600" dirty="0"/>
          </a:p>
          <a:p>
            <a:pPr lvl="1"/>
            <a:endParaRPr lang="sv-SE" dirty="0"/>
          </a:p>
        </p:txBody>
      </p:sp>
      <p:pic>
        <p:nvPicPr>
          <p:cNvPr id="4" name="Platshållare för bild 5">
            <a:extLst>
              <a:ext uri="{FF2B5EF4-FFF2-40B4-BE49-F238E27FC236}">
                <a16:creationId xmlns:a16="http://schemas.microsoft.com/office/drawing/2014/main" id="{646634EB-D26B-4AA7-AA74-D3F3EB15C237}"/>
              </a:ext>
            </a:extLst>
          </p:cNvPr>
          <p:cNvPicPr>
            <a:picLocks noChangeAspect="1"/>
          </p:cNvPicPr>
          <p:nvPr/>
        </p:nvPicPr>
        <p:blipFill rotWithShape="1">
          <a:blip r:embed="rId2"/>
          <a:srcRect t="6409" b="6409"/>
          <a:stretch/>
        </p:blipFill>
        <p:spPr>
          <a:xfrm flipH="1">
            <a:off x="672320" y="575771"/>
            <a:ext cx="1553168" cy="949799"/>
          </a:xfrm>
          <a:prstGeom prst="rect">
            <a:avLst/>
          </a:prstGeom>
        </p:spPr>
      </p:pic>
      <p:sp>
        <p:nvSpPr>
          <p:cNvPr id="5" name="textruta 4">
            <a:extLst>
              <a:ext uri="{FF2B5EF4-FFF2-40B4-BE49-F238E27FC236}">
                <a16:creationId xmlns:a16="http://schemas.microsoft.com/office/drawing/2014/main" id="{4D902F8E-DB59-4715-A469-F00B3BE0E83E}"/>
              </a:ext>
            </a:extLst>
          </p:cNvPr>
          <p:cNvSpPr txBox="1"/>
          <p:nvPr/>
        </p:nvSpPr>
        <p:spPr>
          <a:xfrm>
            <a:off x="1566549" y="843419"/>
            <a:ext cx="995115" cy="1023779"/>
          </a:xfrm>
          <a:prstGeom prst="rect">
            <a:avLst/>
          </a:prstGeom>
          <a:no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r>
              <a:rPr lang="sv-SE" sz="1600" b="1" i="0" spc="-60" dirty="0">
                <a:solidFill>
                  <a:srgbClr val="262626"/>
                </a:solidFill>
                <a:latin typeface="Helvetica"/>
                <a:cs typeface="Helvetica"/>
              </a:rPr>
              <a:t>7.</a:t>
            </a:r>
          </a:p>
        </p:txBody>
      </p:sp>
    </p:spTree>
    <p:extLst>
      <p:ext uri="{BB962C8B-B14F-4D97-AF65-F5344CB8AC3E}">
        <p14:creationId xmlns:p14="http://schemas.microsoft.com/office/powerpoint/2010/main" val="632045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6325D3-9F2A-4ED2-BD7A-2A3669A39695}"/>
              </a:ext>
            </a:extLst>
          </p:cNvPr>
          <p:cNvSpPr>
            <a:spLocks noGrp="1"/>
          </p:cNvSpPr>
          <p:nvPr>
            <p:ph type="title"/>
          </p:nvPr>
        </p:nvSpPr>
        <p:spPr>
          <a:xfrm>
            <a:off x="1416242" y="1032980"/>
            <a:ext cx="6265334" cy="583046"/>
          </a:xfrm>
        </p:spPr>
        <p:txBody>
          <a:bodyPr/>
          <a:lstStyle/>
          <a:p>
            <a:r>
              <a:rPr lang="sv-SE" b="1" dirty="0"/>
              <a:t>Aktiebolag </a:t>
            </a:r>
            <a:endParaRPr lang="sv-SE" dirty="0"/>
          </a:p>
        </p:txBody>
      </p:sp>
      <p:sp>
        <p:nvSpPr>
          <p:cNvPr id="3" name="Platshållare för innehåll 2">
            <a:extLst>
              <a:ext uri="{FF2B5EF4-FFF2-40B4-BE49-F238E27FC236}">
                <a16:creationId xmlns:a16="http://schemas.microsoft.com/office/drawing/2014/main" id="{D28752DC-36B4-4CCB-9D67-0424471938A3}"/>
              </a:ext>
            </a:extLst>
          </p:cNvPr>
          <p:cNvSpPr>
            <a:spLocks noGrp="1"/>
          </p:cNvSpPr>
          <p:nvPr>
            <p:ph idx="1"/>
          </p:nvPr>
        </p:nvSpPr>
        <p:spPr>
          <a:xfrm>
            <a:off x="1439333" y="1894419"/>
            <a:ext cx="6265334" cy="1633056"/>
          </a:xfrm>
        </p:spPr>
        <p:txBody>
          <a:bodyPr/>
          <a:lstStyle/>
          <a:p>
            <a:r>
              <a:rPr lang="sv-SE" dirty="0"/>
              <a:t>Träning på Lidingö AB</a:t>
            </a:r>
          </a:p>
          <a:p>
            <a:r>
              <a:rPr lang="sv-SE" dirty="0"/>
              <a:t>Styrelsen avser att påbörja arbetet att föra över verksamhet till bolaget efter sommaren 2021</a:t>
            </a:r>
          </a:p>
        </p:txBody>
      </p:sp>
      <p:sp>
        <p:nvSpPr>
          <p:cNvPr id="4" name="textruta 3">
            <a:extLst>
              <a:ext uri="{FF2B5EF4-FFF2-40B4-BE49-F238E27FC236}">
                <a16:creationId xmlns:a16="http://schemas.microsoft.com/office/drawing/2014/main" id="{2C526B95-48CB-45B0-BCEB-97FDE138C6C9}"/>
              </a:ext>
            </a:extLst>
          </p:cNvPr>
          <p:cNvSpPr txBox="1"/>
          <p:nvPr/>
        </p:nvSpPr>
        <p:spPr>
          <a:xfrm>
            <a:off x="779929" y="531159"/>
            <a:ext cx="1828800" cy="1294578"/>
          </a:xfrm>
          <a:prstGeom prst="rect">
            <a:avLst/>
          </a:prstGeom>
          <a:solidFill>
            <a:schemeClr val="bg1"/>
          </a:solid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endParaRPr lang="sv-SE" sz="2400" b="1" i="0" spc="-60" dirty="0">
              <a:solidFill>
                <a:srgbClr val="262626"/>
              </a:solidFill>
              <a:latin typeface="Helvetica"/>
              <a:cs typeface="Helvetica"/>
            </a:endParaRPr>
          </a:p>
        </p:txBody>
      </p:sp>
      <p:pic>
        <p:nvPicPr>
          <p:cNvPr id="5" name="Platshållare för bild 5">
            <a:extLst>
              <a:ext uri="{FF2B5EF4-FFF2-40B4-BE49-F238E27FC236}">
                <a16:creationId xmlns:a16="http://schemas.microsoft.com/office/drawing/2014/main" id="{C47EB114-DE99-47BD-9BE4-D5DACA16EA64}"/>
              </a:ext>
            </a:extLst>
          </p:cNvPr>
          <p:cNvPicPr>
            <a:picLocks noChangeAspect="1"/>
          </p:cNvPicPr>
          <p:nvPr/>
        </p:nvPicPr>
        <p:blipFill rotWithShape="1">
          <a:blip r:embed="rId2"/>
          <a:srcRect t="6409" b="6409"/>
          <a:stretch/>
        </p:blipFill>
        <p:spPr>
          <a:xfrm flipH="1">
            <a:off x="672320" y="575771"/>
            <a:ext cx="1701086" cy="1040255"/>
          </a:xfrm>
          <a:prstGeom prst="rect">
            <a:avLst/>
          </a:prstGeom>
        </p:spPr>
      </p:pic>
      <p:sp>
        <p:nvSpPr>
          <p:cNvPr id="6" name="textruta 5">
            <a:extLst>
              <a:ext uri="{FF2B5EF4-FFF2-40B4-BE49-F238E27FC236}">
                <a16:creationId xmlns:a16="http://schemas.microsoft.com/office/drawing/2014/main" id="{9A3DA1C4-FC32-487A-B4C1-98B392542E2F}"/>
              </a:ext>
            </a:extLst>
          </p:cNvPr>
          <p:cNvSpPr txBox="1"/>
          <p:nvPr/>
        </p:nvSpPr>
        <p:spPr>
          <a:xfrm>
            <a:off x="1694329" y="906813"/>
            <a:ext cx="995115" cy="1023779"/>
          </a:xfrm>
          <a:prstGeom prst="rect">
            <a:avLst/>
          </a:prstGeom>
          <a:no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r>
              <a:rPr lang="sv-SE" sz="1600" b="1" i="0" spc="-60" dirty="0">
                <a:solidFill>
                  <a:srgbClr val="262626"/>
                </a:solidFill>
                <a:latin typeface="Helvetica"/>
                <a:cs typeface="Helvetica"/>
              </a:rPr>
              <a:t>7.</a:t>
            </a:r>
          </a:p>
        </p:txBody>
      </p:sp>
    </p:spTree>
    <p:extLst>
      <p:ext uri="{BB962C8B-B14F-4D97-AF65-F5344CB8AC3E}">
        <p14:creationId xmlns:p14="http://schemas.microsoft.com/office/powerpoint/2010/main" val="187538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C68DDF-078C-44B9-B0E5-3E696C37CB52}"/>
              </a:ext>
            </a:extLst>
          </p:cNvPr>
          <p:cNvSpPr>
            <a:spLocks noGrp="1"/>
          </p:cNvSpPr>
          <p:nvPr>
            <p:ph type="title"/>
          </p:nvPr>
        </p:nvSpPr>
        <p:spPr>
          <a:xfrm>
            <a:off x="1768786" y="819108"/>
            <a:ext cx="6265334" cy="583046"/>
          </a:xfrm>
        </p:spPr>
        <p:txBody>
          <a:bodyPr>
            <a:normAutofit fontScale="90000"/>
          </a:bodyPr>
          <a:lstStyle/>
          <a:p>
            <a:r>
              <a:rPr lang="sv-SE" b="1" dirty="0"/>
              <a:t>Träningsresor som sker på icke miljömässigt sätt </a:t>
            </a:r>
            <a:endParaRPr lang="sv-SE" dirty="0"/>
          </a:p>
        </p:txBody>
      </p:sp>
      <p:sp>
        <p:nvSpPr>
          <p:cNvPr id="3" name="Platshållare för innehåll 2">
            <a:extLst>
              <a:ext uri="{FF2B5EF4-FFF2-40B4-BE49-F238E27FC236}">
                <a16:creationId xmlns:a16="http://schemas.microsoft.com/office/drawing/2014/main" id="{7676F138-1443-459F-85F4-63FA66B38A26}"/>
              </a:ext>
            </a:extLst>
          </p:cNvPr>
          <p:cNvSpPr>
            <a:spLocks noGrp="1"/>
          </p:cNvSpPr>
          <p:nvPr>
            <p:ph idx="1"/>
          </p:nvPr>
        </p:nvSpPr>
        <p:spPr>
          <a:xfrm>
            <a:off x="1439333" y="1853702"/>
            <a:ext cx="6265334" cy="2341780"/>
          </a:xfrm>
        </p:spPr>
        <p:txBody>
          <a:bodyPr/>
          <a:lstStyle/>
          <a:p>
            <a:pPr marL="285750" indent="-285750" algn="l">
              <a:buFont typeface="Arial" panose="020B0604020202020204" pitchFamily="34" charset="0"/>
              <a:buChar char="•"/>
            </a:pPr>
            <a:r>
              <a:rPr lang="sv-SE" sz="1600" dirty="0"/>
              <a:t>avskaffande av träningsresor som sker på icke miljömässigt sätt avslogs av förra årsmötet</a:t>
            </a:r>
          </a:p>
          <a:p>
            <a:pPr marL="285750" indent="-285750" algn="l">
              <a:buFont typeface="Arial" panose="020B0604020202020204" pitchFamily="34" charset="0"/>
              <a:buChar char="•"/>
            </a:pPr>
            <a:r>
              <a:rPr lang="sv-SE" sz="1600" dirty="0"/>
              <a:t>två motioner till Riks årsmöte i år med liknande innehåll avslogs också.</a:t>
            </a:r>
          </a:p>
          <a:p>
            <a:pPr marL="285750" indent="-285750" algn="l">
              <a:buFont typeface="Arial" panose="020B0604020202020204" pitchFamily="34" charset="0"/>
              <a:buChar char="•"/>
            </a:pPr>
            <a:r>
              <a:rPr lang="sv-SE" sz="1600" dirty="0"/>
              <a:t>F&amp;S Lidingö inleder samarbete med </a:t>
            </a:r>
            <a:r>
              <a:rPr lang="sv-SE" sz="1600" dirty="0" err="1"/>
              <a:t>Springtime</a:t>
            </a:r>
            <a:r>
              <a:rPr lang="sv-SE" sz="1600" dirty="0"/>
              <a:t> nu. Fler träningsresor blir närmare.</a:t>
            </a:r>
          </a:p>
        </p:txBody>
      </p:sp>
      <p:pic>
        <p:nvPicPr>
          <p:cNvPr id="4" name="Platshållare för bild 5">
            <a:extLst>
              <a:ext uri="{FF2B5EF4-FFF2-40B4-BE49-F238E27FC236}">
                <a16:creationId xmlns:a16="http://schemas.microsoft.com/office/drawing/2014/main" id="{00CD227F-F9EA-4C80-9900-C8800EF55AD4}"/>
              </a:ext>
            </a:extLst>
          </p:cNvPr>
          <p:cNvPicPr>
            <a:picLocks noChangeAspect="1"/>
          </p:cNvPicPr>
          <p:nvPr/>
        </p:nvPicPr>
        <p:blipFill rotWithShape="1">
          <a:blip r:embed="rId2"/>
          <a:srcRect t="6409" b="6409"/>
          <a:stretch/>
        </p:blipFill>
        <p:spPr>
          <a:xfrm flipH="1">
            <a:off x="618531" y="503039"/>
            <a:ext cx="1455312" cy="889958"/>
          </a:xfrm>
          <a:prstGeom prst="rect">
            <a:avLst/>
          </a:prstGeom>
        </p:spPr>
      </p:pic>
      <p:sp>
        <p:nvSpPr>
          <p:cNvPr id="5" name="textruta 4">
            <a:extLst>
              <a:ext uri="{FF2B5EF4-FFF2-40B4-BE49-F238E27FC236}">
                <a16:creationId xmlns:a16="http://schemas.microsoft.com/office/drawing/2014/main" id="{7A9679F4-F477-4190-A809-9399E11AEE40}"/>
              </a:ext>
            </a:extLst>
          </p:cNvPr>
          <p:cNvSpPr txBox="1"/>
          <p:nvPr/>
        </p:nvSpPr>
        <p:spPr>
          <a:xfrm>
            <a:off x="1439333" y="702225"/>
            <a:ext cx="995115" cy="1023779"/>
          </a:xfrm>
          <a:prstGeom prst="rect">
            <a:avLst/>
          </a:prstGeom>
          <a:no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r>
              <a:rPr lang="sv-SE" sz="1600" b="1" i="0" spc="-60" dirty="0">
                <a:solidFill>
                  <a:srgbClr val="262626"/>
                </a:solidFill>
                <a:latin typeface="Helvetica"/>
                <a:cs typeface="Helvetica"/>
              </a:rPr>
              <a:t>7.</a:t>
            </a:r>
          </a:p>
        </p:txBody>
      </p:sp>
    </p:spTree>
    <p:extLst>
      <p:ext uri="{BB962C8B-B14F-4D97-AF65-F5344CB8AC3E}">
        <p14:creationId xmlns:p14="http://schemas.microsoft.com/office/powerpoint/2010/main" val="31912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3CD523-6577-4135-B6DE-3DE8149D7987}"/>
              </a:ext>
            </a:extLst>
          </p:cNvPr>
          <p:cNvSpPr>
            <a:spLocks noGrp="1"/>
          </p:cNvSpPr>
          <p:nvPr>
            <p:ph type="title"/>
          </p:nvPr>
        </p:nvSpPr>
        <p:spPr/>
        <p:txBody>
          <a:bodyPr/>
          <a:lstStyle/>
          <a:p>
            <a:r>
              <a:rPr lang="sv-SE" b="1" dirty="0"/>
              <a:t>F&amp;S Stockholm</a:t>
            </a:r>
            <a:endParaRPr lang="sv-SE" dirty="0"/>
          </a:p>
        </p:txBody>
      </p:sp>
      <p:sp>
        <p:nvSpPr>
          <p:cNvPr id="3" name="Platshållare för innehåll 2">
            <a:extLst>
              <a:ext uri="{FF2B5EF4-FFF2-40B4-BE49-F238E27FC236}">
                <a16:creationId xmlns:a16="http://schemas.microsoft.com/office/drawing/2014/main" id="{E97C6310-7632-4697-96D2-1067FA82E770}"/>
              </a:ext>
            </a:extLst>
          </p:cNvPr>
          <p:cNvSpPr>
            <a:spLocks noGrp="1"/>
          </p:cNvSpPr>
          <p:nvPr>
            <p:ph idx="1"/>
          </p:nvPr>
        </p:nvSpPr>
        <p:spPr/>
        <p:txBody>
          <a:bodyPr/>
          <a:lstStyle/>
          <a:p>
            <a:r>
              <a:rPr lang="sv-SE" dirty="0"/>
              <a:t>F&amp;S Lidingö + Stockholm</a:t>
            </a:r>
          </a:p>
          <a:p>
            <a:r>
              <a:rPr lang="sv-SE" dirty="0"/>
              <a:t>Styrelsen har parkerat frågan till de ekonomiska förutsättningarna har klarnat.</a:t>
            </a:r>
          </a:p>
        </p:txBody>
      </p:sp>
      <p:pic>
        <p:nvPicPr>
          <p:cNvPr id="4" name="Platshållare för bild 5">
            <a:extLst>
              <a:ext uri="{FF2B5EF4-FFF2-40B4-BE49-F238E27FC236}">
                <a16:creationId xmlns:a16="http://schemas.microsoft.com/office/drawing/2014/main" id="{C61479D5-D5C5-4859-B10B-03BEFF9D369D}"/>
              </a:ext>
            </a:extLst>
          </p:cNvPr>
          <p:cNvPicPr>
            <a:picLocks noChangeAspect="1"/>
          </p:cNvPicPr>
          <p:nvPr/>
        </p:nvPicPr>
        <p:blipFill rotWithShape="1">
          <a:blip r:embed="rId2"/>
          <a:srcRect t="6409" b="6409"/>
          <a:stretch/>
        </p:blipFill>
        <p:spPr>
          <a:xfrm flipH="1">
            <a:off x="618531" y="503039"/>
            <a:ext cx="1916848" cy="1172198"/>
          </a:xfrm>
          <a:prstGeom prst="rect">
            <a:avLst/>
          </a:prstGeom>
        </p:spPr>
      </p:pic>
      <p:sp>
        <p:nvSpPr>
          <p:cNvPr id="5" name="textruta 4">
            <a:extLst>
              <a:ext uri="{FF2B5EF4-FFF2-40B4-BE49-F238E27FC236}">
                <a16:creationId xmlns:a16="http://schemas.microsoft.com/office/drawing/2014/main" id="{B56B83FB-0411-4E7B-BF58-0FA8F49C7F7E}"/>
              </a:ext>
            </a:extLst>
          </p:cNvPr>
          <p:cNvSpPr txBox="1"/>
          <p:nvPr/>
        </p:nvSpPr>
        <p:spPr>
          <a:xfrm>
            <a:off x="1875831" y="998012"/>
            <a:ext cx="995115" cy="1023779"/>
          </a:xfrm>
          <a:prstGeom prst="rect">
            <a:avLst/>
          </a:prstGeom>
          <a:no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r>
              <a:rPr lang="sv-SE" sz="1600" b="1" i="0" spc="-60" dirty="0">
                <a:solidFill>
                  <a:srgbClr val="262626"/>
                </a:solidFill>
                <a:latin typeface="Helvetica"/>
                <a:cs typeface="Helvetica"/>
              </a:rPr>
              <a:t>7.</a:t>
            </a:r>
          </a:p>
        </p:txBody>
      </p:sp>
    </p:spTree>
    <p:extLst>
      <p:ext uri="{BB962C8B-B14F-4D97-AF65-F5344CB8AC3E}">
        <p14:creationId xmlns:p14="http://schemas.microsoft.com/office/powerpoint/2010/main" val="171030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800283" y="2064057"/>
            <a:ext cx="7543434" cy="583046"/>
          </a:xfrm>
        </p:spPr>
        <p:txBody>
          <a:bodyPr/>
          <a:lstStyle/>
          <a:p>
            <a:pPr algn="ctr">
              <a:lnSpc>
                <a:spcPct val="100000"/>
              </a:lnSpc>
            </a:pPr>
            <a:r>
              <a:rPr lang="sv-SE" sz="4400"/>
              <a:t>8. Genomgång av styrelsens verksamhetsberättelse, förvaltningsberättelse samt resultat- och balansräkning</a:t>
            </a:r>
          </a:p>
        </p:txBody>
      </p:sp>
    </p:spTree>
    <p:extLst>
      <p:ext uri="{BB962C8B-B14F-4D97-AF65-F5344CB8AC3E}">
        <p14:creationId xmlns:p14="http://schemas.microsoft.com/office/powerpoint/2010/main" val="35652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300F6D6-16AA-458C-BF1C-21BD6A61B578}"/>
              </a:ext>
            </a:extLst>
          </p:cNvPr>
          <p:cNvPicPr>
            <a:picLocks noChangeAspect="1"/>
          </p:cNvPicPr>
          <p:nvPr/>
        </p:nvPicPr>
        <p:blipFill>
          <a:blip r:embed="rId3"/>
          <a:stretch>
            <a:fillRect/>
          </a:stretch>
        </p:blipFill>
        <p:spPr>
          <a:xfrm>
            <a:off x="1095711" y="1274700"/>
            <a:ext cx="6830561" cy="1683245"/>
          </a:xfrm>
          <a:prstGeom prst="rect">
            <a:avLst/>
          </a:prstGeom>
          <a:effectLst>
            <a:softEdge rad="317500"/>
          </a:effectLst>
        </p:spPr>
      </p:pic>
      <p:pic>
        <p:nvPicPr>
          <p:cNvPr id="6" name="Bildobjekt 5">
            <a:extLst>
              <a:ext uri="{FF2B5EF4-FFF2-40B4-BE49-F238E27FC236}">
                <a16:creationId xmlns:a16="http://schemas.microsoft.com/office/drawing/2014/main" id="{2E81F08D-B1C4-45B3-BE86-D0CCC4786D10}"/>
              </a:ext>
            </a:extLst>
          </p:cNvPr>
          <p:cNvPicPr>
            <a:picLocks noChangeAspect="1"/>
          </p:cNvPicPr>
          <p:nvPr/>
        </p:nvPicPr>
        <p:blipFill>
          <a:blip r:embed="rId4"/>
          <a:stretch>
            <a:fillRect/>
          </a:stretch>
        </p:blipFill>
        <p:spPr>
          <a:xfrm>
            <a:off x="2544029" y="3813157"/>
            <a:ext cx="1009383" cy="928923"/>
          </a:xfrm>
          <a:prstGeom prst="rect">
            <a:avLst/>
          </a:prstGeom>
        </p:spPr>
      </p:pic>
      <p:pic>
        <p:nvPicPr>
          <p:cNvPr id="13" name="Bildobjekt 12" descr="En bild som visar text&#10;&#10;Automatiskt genererad beskrivning">
            <a:extLst>
              <a:ext uri="{FF2B5EF4-FFF2-40B4-BE49-F238E27FC236}">
                <a16:creationId xmlns:a16="http://schemas.microsoft.com/office/drawing/2014/main" id="{DD6C5D4E-6442-42DD-9C08-D23FB708915C}"/>
              </a:ext>
            </a:extLst>
          </p:cNvPr>
          <p:cNvPicPr>
            <a:picLocks noChangeAspect="1"/>
          </p:cNvPicPr>
          <p:nvPr/>
        </p:nvPicPr>
        <p:blipFill rotWithShape="1">
          <a:blip r:embed="rId5"/>
          <a:srcRect t="6156" b="4003"/>
          <a:stretch/>
        </p:blipFill>
        <p:spPr>
          <a:xfrm>
            <a:off x="3671454" y="3812534"/>
            <a:ext cx="1944299" cy="934805"/>
          </a:xfrm>
          <a:prstGeom prst="rect">
            <a:avLst/>
          </a:prstGeom>
          <a:effectLst>
            <a:softEdge rad="12700"/>
          </a:effectLst>
        </p:spPr>
      </p:pic>
      <p:pic>
        <p:nvPicPr>
          <p:cNvPr id="20" name="Bildobjekt 19" descr="En bild som visar text&#10;&#10;Automatiskt genererad beskrivning">
            <a:extLst>
              <a:ext uri="{FF2B5EF4-FFF2-40B4-BE49-F238E27FC236}">
                <a16:creationId xmlns:a16="http://schemas.microsoft.com/office/drawing/2014/main" id="{EDA83D8A-2BFE-400A-844E-78FCFAF564FC}"/>
              </a:ext>
            </a:extLst>
          </p:cNvPr>
          <p:cNvPicPr>
            <a:picLocks noChangeAspect="1"/>
          </p:cNvPicPr>
          <p:nvPr/>
        </p:nvPicPr>
        <p:blipFill rotWithShape="1">
          <a:blip r:embed="rId6"/>
          <a:srcRect t="6285" b="10663"/>
          <a:stretch/>
        </p:blipFill>
        <p:spPr>
          <a:xfrm>
            <a:off x="6830444" y="3797856"/>
            <a:ext cx="1085331" cy="934805"/>
          </a:xfrm>
          <a:prstGeom prst="rect">
            <a:avLst/>
          </a:prstGeom>
        </p:spPr>
      </p:pic>
      <p:sp>
        <p:nvSpPr>
          <p:cNvPr id="2" name="Rubrik 1">
            <a:extLst>
              <a:ext uri="{FF2B5EF4-FFF2-40B4-BE49-F238E27FC236}">
                <a16:creationId xmlns:a16="http://schemas.microsoft.com/office/drawing/2014/main" id="{86FABBF5-D461-474D-ABC4-9719E6BC6A23}"/>
              </a:ext>
            </a:extLst>
          </p:cNvPr>
          <p:cNvSpPr>
            <a:spLocks noGrp="1"/>
          </p:cNvSpPr>
          <p:nvPr>
            <p:ph type="title"/>
          </p:nvPr>
        </p:nvSpPr>
        <p:spPr>
          <a:xfrm>
            <a:off x="1822915" y="486594"/>
            <a:ext cx="5493657" cy="583046"/>
          </a:xfrm>
        </p:spPr>
        <p:txBody>
          <a:bodyPr>
            <a:normAutofit fontScale="90000"/>
          </a:bodyPr>
          <a:lstStyle/>
          <a:p>
            <a:pPr algn="ctr"/>
            <a:r>
              <a:rPr lang="sv-SE"/>
              <a:t>Verksamhetsberättelse 2020</a:t>
            </a:r>
            <a:br>
              <a:rPr lang="sv-SE"/>
            </a:br>
            <a:endParaRPr lang="sv-SE"/>
          </a:p>
        </p:txBody>
      </p:sp>
      <p:sp>
        <p:nvSpPr>
          <p:cNvPr id="5" name="Platshållare för text 1">
            <a:extLst>
              <a:ext uri="{FF2B5EF4-FFF2-40B4-BE49-F238E27FC236}">
                <a16:creationId xmlns:a16="http://schemas.microsoft.com/office/drawing/2014/main" id="{1EE00C02-F8D2-42A0-84D9-7BE539C7F3D9}"/>
              </a:ext>
            </a:extLst>
          </p:cNvPr>
          <p:cNvSpPr txBox="1">
            <a:spLocks/>
          </p:cNvSpPr>
          <p:nvPr/>
        </p:nvSpPr>
        <p:spPr>
          <a:xfrm rot="21003299">
            <a:off x="2106970" y="1083403"/>
            <a:ext cx="5073266" cy="1681651"/>
          </a:xfrm>
          <a:prstGeom prst="rect">
            <a:avLst/>
          </a:prstGeom>
          <a:noFill/>
          <a:ln>
            <a:noFill/>
          </a:ln>
          <a:effectLst>
            <a:softEdge rad="12700"/>
          </a:effectLst>
        </p:spPr>
        <p:txBody>
          <a:bodyPr/>
          <a:lstStyle>
            <a:lvl1pPr marL="0" indent="0" algn="ctr" defTabSz="457200" rtl="0" eaLnBrk="1" fontAlgn="base" hangingPunct="1">
              <a:lnSpc>
                <a:spcPts val="2400"/>
              </a:lnSpc>
              <a:spcBef>
                <a:spcPct val="20000"/>
              </a:spcBef>
              <a:spcAft>
                <a:spcPct val="0"/>
              </a:spcAft>
              <a:buFont typeface="Arial" charset="0"/>
              <a:buNone/>
              <a:defRPr sz="1800" b="0" i="0" kern="1200" spc="-20" baseline="0">
                <a:solidFill>
                  <a:srgbClr val="262626"/>
                </a:solidFill>
                <a:latin typeface="Helvetica"/>
                <a:ea typeface="ＭＳ Ｐゴシック" charset="0"/>
                <a:cs typeface="Helvetica"/>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sv-SE" b="1" dirty="0">
                <a:solidFill>
                  <a:srgbClr val="6B000D"/>
                </a:solidFill>
                <a:latin typeface="Arial" panose="020B0604020202020204" pitchFamily="34" charset="0"/>
                <a:cs typeface="Arial" panose="020B0604020202020204" pitchFamily="34" charset="0"/>
              </a:rPr>
              <a:t>Anpassa och ställ om</a:t>
            </a:r>
          </a:p>
          <a:p>
            <a:pPr marL="285750" indent="-285750" algn="l">
              <a:lnSpc>
                <a:spcPct val="100000"/>
              </a:lnSpc>
              <a:buFont typeface="Arial" panose="020B0604020202020204" pitchFamily="34" charset="0"/>
              <a:buChar char="•"/>
            </a:pPr>
            <a:r>
              <a:rPr lang="sv-SE" b="1" dirty="0">
                <a:solidFill>
                  <a:srgbClr val="6B000D"/>
                </a:solidFill>
                <a:latin typeface="Arial" panose="020B0604020202020204" pitchFamily="34" charset="0"/>
                <a:cs typeface="Arial" panose="020B0604020202020204" pitchFamily="34" charset="0"/>
              </a:rPr>
              <a:t>Fokus på kommunikation</a:t>
            </a:r>
          </a:p>
          <a:p>
            <a:pPr marL="285750" indent="-285750" algn="l">
              <a:lnSpc>
                <a:spcPct val="100000"/>
              </a:lnSpc>
              <a:buFont typeface="Arial" panose="020B0604020202020204" pitchFamily="34" charset="0"/>
              <a:buChar char="•"/>
            </a:pPr>
            <a:r>
              <a:rPr lang="sv-SE" b="1" dirty="0">
                <a:solidFill>
                  <a:srgbClr val="6B000D"/>
                </a:solidFill>
                <a:latin typeface="Arial" panose="020B0604020202020204" pitchFamily="34" charset="0"/>
                <a:cs typeface="Arial" panose="020B0604020202020204" pitchFamily="34" charset="0"/>
              </a:rPr>
              <a:t>Visa hänsyn</a:t>
            </a:r>
          </a:p>
          <a:p>
            <a:pPr marL="285750" indent="-285750" algn="l">
              <a:lnSpc>
                <a:spcPct val="100000"/>
              </a:lnSpc>
              <a:buFont typeface="Arial" panose="020B0604020202020204" pitchFamily="34" charset="0"/>
              <a:buChar char="•"/>
            </a:pPr>
            <a:r>
              <a:rPr lang="sv-SE" b="1" dirty="0">
                <a:solidFill>
                  <a:srgbClr val="6B000D"/>
                </a:solidFill>
                <a:latin typeface="Arial" panose="020B0604020202020204" pitchFamily="34" charset="0"/>
                <a:cs typeface="Arial" panose="020B0604020202020204" pitchFamily="34" charset="0"/>
              </a:rPr>
              <a:t>Avstånd </a:t>
            </a:r>
          </a:p>
          <a:p>
            <a:pPr marL="285750" indent="-285750" algn="l">
              <a:lnSpc>
                <a:spcPct val="100000"/>
              </a:lnSpc>
              <a:buFont typeface="Arial" panose="020B0604020202020204" pitchFamily="34" charset="0"/>
              <a:buChar char="•"/>
            </a:pPr>
            <a:r>
              <a:rPr lang="sv-SE" b="1" dirty="0">
                <a:solidFill>
                  <a:srgbClr val="6B000D"/>
                </a:solidFill>
                <a:latin typeface="Arial" panose="020B0604020202020204" pitchFamily="34" charset="0"/>
                <a:cs typeface="Arial" panose="020B0604020202020204" pitchFamily="34" charset="0"/>
              </a:rPr>
              <a:t>Maxantal</a:t>
            </a:r>
          </a:p>
        </p:txBody>
      </p:sp>
      <p:pic>
        <p:nvPicPr>
          <p:cNvPr id="10" name="Bildobjekt 9">
            <a:extLst>
              <a:ext uri="{FF2B5EF4-FFF2-40B4-BE49-F238E27FC236}">
                <a16:creationId xmlns:a16="http://schemas.microsoft.com/office/drawing/2014/main" id="{95237503-D224-431D-B165-1630889D068C}"/>
              </a:ext>
            </a:extLst>
          </p:cNvPr>
          <p:cNvPicPr>
            <a:picLocks noChangeAspect="1"/>
          </p:cNvPicPr>
          <p:nvPr/>
        </p:nvPicPr>
        <p:blipFill rotWithShape="1">
          <a:blip r:embed="rId7"/>
          <a:srcRect l="9152" t="3745" b="5598"/>
          <a:stretch/>
        </p:blipFill>
        <p:spPr>
          <a:xfrm>
            <a:off x="1131222" y="3804161"/>
            <a:ext cx="1294765" cy="915859"/>
          </a:xfrm>
          <a:prstGeom prst="rect">
            <a:avLst/>
          </a:prstGeom>
        </p:spPr>
      </p:pic>
      <p:pic>
        <p:nvPicPr>
          <p:cNvPr id="14" name="Bildobjekt 13">
            <a:extLst>
              <a:ext uri="{FF2B5EF4-FFF2-40B4-BE49-F238E27FC236}">
                <a16:creationId xmlns:a16="http://schemas.microsoft.com/office/drawing/2014/main" id="{AE0C0B62-0348-4A7F-8546-E0D55E776659}"/>
              </a:ext>
            </a:extLst>
          </p:cNvPr>
          <p:cNvPicPr>
            <a:picLocks noChangeAspect="1"/>
          </p:cNvPicPr>
          <p:nvPr/>
        </p:nvPicPr>
        <p:blipFill>
          <a:blip r:embed="rId4"/>
          <a:stretch>
            <a:fillRect/>
          </a:stretch>
        </p:blipFill>
        <p:spPr>
          <a:xfrm>
            <a:off x="5733795" y="3813157"/>
            <a:ext cx="1009383" cy="928923"/>
          </a:xfrm>
          <a:prstGeom prst="rect">
            <a:avLst/>
          </a:prstGeom>
        </p:spPr>
      </p:pic>
      <p:sp>
        <p:nvSpPr>
          <p:cNvPr id="8" name="textruta 7">
            <a:extLst>
              <a:ext uri="{FF2B5EF4-FFF2-40B4-BE49-F238E27FC236}">
                <a16:creationId xmlns:a16="http://schemas.microsoft.com/office/drawing/2014/main" id="{A550A47A-4408-46A8-B606-1C7925291B70}"/>
              </a:ext>
            </a:extLst>
          </p:cNvPr>
          <p:cNvSpPr txBox="1"/>
          <p:nvPr/>
        </p:nvSpPr>
        <p:spPr>
          <a:xfrm>
            <a:off x="6106691" y="2216580"/>
            <a:ext cx="2206036" cy="1393880"/>
          </a:xfrm>
          <a:prstGeom prst="rect">
            <a:avLst/>
          </a:prstGeom>
          <a:no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r>
              <a:rPr lang="sv-SE" sz="2400" b="1" i="0" spc="-60" dirty="0">
                <a:solidFill>
                  <a:srgbClr val="262626"/>
                </a:solidFill>
                <a:latin typeface="Helvetica"/>
                <a:cs typeface="Helvetica"/>
              </a:rPr>
              <a:t>4033 medlemmar</a:t>
            </a:r>
          </a:p>
        </p:txBody>
      </p:sp>
    </p:spTree>
    <p:extLst>
      <p:ext uri="{BB962C8B-B14F-4D97-AF65-F5344CB8AC3E}">
        <p14:creationId xmlns:p14="http://schemas.microsoft.com/office/powerpoint/2010/main" val="36611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FABBF5-D461-474D-ABC4-9719E6BC6A23}"/>
              </a:ext>
            </a:extLst>
          </p:cNvPr>
          <p:cNvSpPr>
            <a:spLocks noGrp="1"/>
          </p:cNvSpPr>
          <p:nvPr>
            <p:ph type="title"/>
          </p:nvPr>
        </p:nvSpPr>
        <p:spPr>
          <a:xfrm>
            <a:off x="1204848" y="516466"/>
            <a:ext cx="4391619" cy="316107"/>
          </a:xfrm>
        </p:spPr>
        <p:txBody>
          <a:bodyPr>
            <a:noAutofit/>
          </a:bodyPr>
          <a:lstStyle/>
          <a:p>
            <a:pPr algn="ctr"/>
            <a:r>
              <a:rPr lang="sv-SE" sz="2400" dirty="0"/>
              <a:t>Verksamhetsberättelse 2020</a:t>
            </a:r>
            <a:br>
              <a:rPr lang="sv-SE" sz="2400" dirty="0"/>
            </a:br>
            <a:endParaRPr lang="sv-SE" sz="2400" dirty="0"/>
          </a:p>
        </p:txBody>
      </p:sp>
      <p:pic>
        <p:nvPicPr>
          <p:cNvPr id="11" name="Platshållare för bild 5" descr="En bild som visar person, sport, inomhus, hantlar&#10;&#10;Automatiskt genererad beskrivning">
            <a:extLst>
              <a:ext uri="{FF2B5EF4-FFF2-40B4-BE49-F238E27FC236}">
                <a16:creationId xmlns:a16="http://schemas.microsoft.com/office/drawing/2014/main" id="{8096C1F5-55A7-46F8-ABC7-E8D906B0502F}"/>
              </a:ext>
            </a:extLst>
          </p:cNvPr>
          <p:cNvPicPr>
            <a:picLocks noChangeAspect="1"/>
          </p:cNvPicPr>
          <p:nvPr/>
        </p:nvPicPr>
        <p:blipFill rotWithShape="1">
          <a:blip r:embed="rId3"/>
          <a:srcRect l="26693" r="21806"/>
          <a:stretch/>
        </p:blipFill>
        <p:spPr>
          <a:xfrm>
            <a:off x="4547353" y="431799"/>
            <a:ext cx="3570020" cy="4627033"/>
          </a:xfrm>
          <a:prstGeom prst="rect">
            <a:avLst/>
          </a:prstGeom>
          <a:noFill/>
          <a:effectLst>
            <a:softEdge rad="533400"/>
          </a:effectLst>
        </p:spPr>
      </p:pic>
      <p:sp>
        <p:nvSpPr>
          <p:cNvPr id="15" name="Text Placeholder 3">
            <a:extLst>
              <a:ext uri="{FF2B5EF4-FFF2-40B4-BE49-F238E27FC236}">
                <a16:creationId xmlns:a16="http://schemas.microsoft.com/office/drawing/2014/main" id="{788E8813-1DA8-4C9E-8A46-50EE1DDD1577}"/>
              </a:ext>
            </a:extLst>
          </p:cNvPr>
          <p:cNvSpPr>
            <a:spLocks noGrp="1"/>
          </p:cNvSpPr>
          <p:nvPr>
            <p:ph type="body" sz="quarter" idx="10"/>
          </p:nvPr>
        </p:nvSpPr>
        <p:spPr>
          <a:xfrm>
            <a:off x="862225" y="914400"/>
            <a:ext cx="3861498" cy="3490237"/>
          </a:xfrm>
        </p:spPr>
        <p:txBody>
          <a:bodyPr/>
          <a:lstStyle/>
          <a:p>
            <a:r>
              <a:rPr lang="en-US" b="1" dirty="0">
                <a:solidFill>
                  <a:srgbClr val="6B000D"/>
                </a:solidFill>
              </a:rPr>
              <a:t>Ny </a:t>
            </a:r>
            <a:r>
              <a:rPr lang="en-US" b="1" dirty="0" err="1">
                <a:solidFill>
                  <a:srgbClr val="6B000D"/>
                </a:solidFill>
              </a:rPr>
              <a:t>träning</a:t>
            </a:r>
            <a:endParaRPr lang="en-US" b="1" dirty="0">
              <a:solidFill>
                <a:srgbClr val="6B000D"/>
              </a:solidFill>
            </a:endParaRPr>
          </a:p>
          <a:p>
            <a:pPr marL="285750" indent="-285750">
              <a:buFont typeface="Arial" panose="020B0604020202020204" pitchFamily="34" charset="0"/>
              <a:buChar char="•"/>
            </a:pPr>
            <a:r>
              <a:rPr lang="en-US" sz="1200" dirty="0" err="1"/>
              <a:t>Coreflex</a:t>
            </a:r>
            <a:r>
              <a:rPr lang="en-US" sz="1200" dirty="0"/>
              <a:t>/</a:t>
            </a:r>
            <a:r>
              <a:rPr lang="en-US" sz="1200" dirty="0" err="1"/>
              <a:t>Coreflex</a:t>
            </a:r>
            <a:r>
              <a:rPr lang="en-US" sz="1200" dirty="0"/>
              <a:t> soft </a:t>
            </a:r>
          </a:p>
          <a:p>
            <a:pPr marL="285750" indent="-285750">
              <a:buFont typeface="Arial" panose="020B0604020202020204" pitchFamily="34" charset="0"/>
              <a:buChar char="•"/>
            </a:pPr>
            <a:r>
              <a:rPr lang="en-US" sz="1200" dirty="0"/>
              <a:t>Dans explode</a:t>
            </a:r>
          </a:p>
          <a:p>
            <a:pPr marL="285750" indent="-285750">
              <a:buFont typeface="Arial" panose="020B0604020202020204" pitchFamily="34" charset="0"/>
              <a:buChar char="•"/>
            </a:pPr>
            <a:r>
              <a:rPr lang="en-US" sz="1200" dirty="0" err="1"/>
              <a:t>Utefys</a:t>
            </a:r>
            <a:endParaRPr lang="en-US" sz="1200" dirty="0"/>
          </a:p>
          <a:p>
            <a:pPr marL="285750" indent="-285750">
              <a:buFont typeface="Arial" panose="020B0604020202020204" pitchFamily="34" charset="0"/>
              <a:buChar char="•"/>
            </a:pPr>
            <a:r>
              <a:rPr lang="en-US" sz="1200" dirty="0" err="1"/>
              <a:t>Onlineträning</a:t>
            </a:r>
            <a:endParaRPr lang="en-US" sz="1200" dirty="0"/>
          </a:p>
          <a:p>
            <a:endParaRPr lang="en-US" sz="800" b="1" dirty="0">
              <a:solidFill>
                <a:srgbClr val="6B000D"/>
              </a:solidFill>
            </a:endParaRPr>
          </a:p>
          <a:p>
            <a:r>
              <a:rPr lang="en-US" b="1" dirty="0" err="1">
                <a:solidFill>
                  <a:srgbClr val="6B000D"/>
                </a:solidFill>
              </a:rPr>
              <a:t>Funktionärsengagemang</a:t>
            </a:r>
            <a:r>
              <a:rPr lang="en-US" b="1" dirty="0">
                <a:solidFill>
                  <a:srgbClr val="6B000D"/>
                </a:solidFill>
              </a:rPr>
              <a:t> </a:t>
            </a:r>
          </a:p>
          <a:p>
            <a:pPr marL="285750" indent="-285750">
              <a:buFont typeface="Arial" panose="020B0604020202020204" pitchFamily="34" charset="0"/>
              <a:buChar char="•"/>
            </a:pPr>
            <a:r>
              <a:rPr lang="en-US" sz="1200" dirty="0"/>
              <a:t>153 </a:t>
            </a:r>
            <a:r>
              <a:rPr lang="en-US" sz="1200" dirty="0" err="1"/>
              <a:t>st</a:t>
            </a:r>
            <a:endParaRPr lang="en-US" sz="1200" dirty="0"/>
          </a:p>
          <a:p>
            <a:endParaRPr lang="en-US" sz="800" dirty="0"/>
          </a:p>
          <a:p>
            <a:r>
              <a:rPr lang="en-US" b="1" dirty="0">
                <a:solidFill>
                  <a:srgbClr val="6B000D"/>
                </a:solidFill>
              </a:rPr>
              <a:t>Ny </a:t>
            </a:r>
            <a:r>
              <a:rPr lang="en-US" b="1" dirty="0" err="1">
                <a:solidFill>
                  <a:srgbClr val="6B000D"/>
                </a:solidFill>
              </a:rPr>
              <a:t>uteträningsyta</a:t>
            </a:r>
            <a:endParaRPr lang="en-US" b="1" dirty="0">
              <a:solidFill>
                <a:srgbClr val="6B000D"/>
              </a:solidFill>
            </a:endParaRPr>
          </a:p>
          <a:p>
            <a:pPr marL="285750" indent="-285750">
              <a:buFont typeface="Arial" panose="020B0604020202020204" pitchFamily="34" charset="0"/>
              <a:buChar char="•"/>
            </a:pPr>
            <a:r>
              <a:rPr lang="en-US" sz="1200" dirty="0" err="1">
                <a:solidFill>
                  <a:schemeClr val="tx1"/>
                </a:solidFill>
              </a:rPr>
              <a:t>Flera</a:t>
            </a:r>
            <a:r>
              <a:rPr lang="en-US" sz="1200" dirty="0">
                <a:solidFill>
                  <a:schemeClr val="tx1"/>
                </a:solidFill>
              </a:rPr>
              <a:t> </a:t>
            </a:r>
            <a:r>
              <a:rPr lang="en-US" sz="1200" dirty="0" err="1">
                <a:solidFill>
                  <a:schemeClr val="tx1"/>
                </a:solidFill>
              </a:rPr>
              <a:t>olika</a:t>
            </a:r>
            <a:r>
              <a:rPr lang="en-US" sz="1200" dirty="0">
                <a:solidFill>
                  <a:schemeClr val="tx1"/>
                </a:solidFill>
              </a:rPr>
              <a:t> </a:t>
            </a:r>
            <a:r>
              <a:rPr lang="en-US" sz="1200" dirty="0" err="1">
                <a:solidFill>
                  <a:schemeClr val="tx1"/>
                </a:solidFill>
              </a:rPr>
              <a:t>träningsformer</a:t>
            </a:r>
            <a:endParaRPr lang="en-US" sz="1200" dirty="0">
              <a:solidFill>
                <a:schemeClr val="tx1"/>
              </a:solidFill>
            </a:endParaRPr>
          </a:p>
          <a:p>
            <a:endParaRPr lang="en-US" sz="800" b="1" dirty="0">
              <a:solidFill>
                <a:srgbClr val="6B000D"/>
              </a:solidFill>
            </a:endParaRPr>
          </a:p>
          <a:p>
            <a:r>
              <a:rPr lang="en-US" b="1" dirty="0" err="1">
                <a:solidFill>
                  <a:srgbClr val="6B000D"/>
                </a:solidFill>
              </a:rPr>
              <a:t>Nytt</a:t>
            </a:r>
            <a:r>
              <a:rPr lang="en-US" b="1" dirty="0">
                <a:solidFill>
                  <a:srgbClr val="6B000D"/>
                </a:solidFill>
              </a:rPr>
              <a:t> </a:t>
            </a:r>
            <a:r>
              <a:rPr lang="en-US" b="1" dirty="0" err="1">
                <a:solidFill>
                  <a:srgbClr val="6B000D"/>
                </a:solidFill>
              </a:rPr>
              <a:t>medlemssystem</a:t>
            </a:r>
            <a:endParaRPr lang="en-US" b="1" dirty="0">
              <a:solidFill>
                <a:srgbClr val="6B000D"/>
              </a:solidFill>
            </a:endParaRPr>
          </a:p>
          <a:p>
            <a:pPr marL="285750" indent="-285750">
              <a:buFont typeface="Arial" panose="020B0604020202020204" pitchFamily="34" charset="0"/>
              <a:buChar char="•"/>
            </a:pPr>
            <a:r>
              <a:rPr lang="en-US" sz="1200" dirty="0" err="1"/>
              <a:t>För</a:t>
            </a:r>
            <a:r>
              <a:rPr lang="en-US" sz="1200" dirty="0"/>
              <a:t> </a:t>
            </a:r>
            <a:r>
              <a:rPr lang="en-US" sz="1200" dirty="0" err="1"/>
              <a:t>framtiden</a:t>
            </a:r>
            <a:endParaRPr lang="en-US" sz="1200" dirty="0"/>
          </a:p>
        </p:txBody>
      </p:sp>
    </p:spTree>
    <p:extLst>
      <p:ext uri="{BB962C8B-B14F-4D97-AF65-F5344CB8AC3E}">
        <p14:creationId xmlns:p14="http://schemas.microsoft.com/office/powerpoint/2010/main" val="2539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56119" y="410591"/>
            <a:ext cx="7031762" cy="583046"/>
          </a:xfrm>
        </p:spPr>
        <p:txBody>
          <a:bodyPr/>
          <a:lstStyle/>
          <a:p>
            <a:pPr algn="ctr">
              <a:lnSpc>
                <a:spcPct val="100000"/>
              </a:lnSpc>
            </a:pPr>
            <a:r>
              <a:rPr lang="sv-SE" dirty="0"/>
              <a:t>Resultat 2020</a:t>
            </a:r>
          </a:p>
        </p:txBody>
      </p:sp>
      <p:sp>
        <p:nvSpPr>
          <p:cNvPr id="14" name="Rubrik 1">
            <a:extLst>
              <a:ext uri="{FF2B5EF4-FFF2-40B4-BE49-F238E27FC236}">
                <a16:creationId xmlns:a16="http://schemas.microsoft.com/office/drawing/2014/main" id="{B55FBA50-609B-48CB-93DE-B5B0A4B52A7B}"/>
              </a:ext>
            </a:extLst>
          </p:cNvPr>
          <p:cNvSpPr txBox="1">
            <a:spLocks/>
          </p:cNvSpPr>
          <p:nvPr/>
        </p:nvSpPr>
        <p:spPr>
          <a:xfrm>
            <a:off x="3526381" y="993637"/>
            <a:ext cx="2937094" cy="320817"/>
          </a:xfrm>
          <a:prstGeom prst="rect">
            <a:avLst/>
          </a:prstGeom>
        </p:spPr>
        <p:txBody>
          <a:bodyPr vert="horz" lIns="91440" tIns="45720" rIns="91440" bIns="45720" rtlCol="0" anchor="ctr">
            <a:noAutofit/>
          </a:bodyPr>
          <a:lstStyle>
            <a:lvl1pPr algn="l"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nSpc>
                <a:spcPct val="100000"/>
              </a:lnSpc>
            </a:pPr>
            <a:r>
              <a:rPr lang="sv-SE" sz="1600" b="0" dirty="0">
                <a:solidFill>
                  <a:schemeClr val="tx1"/>
                </a:solidFill>
                <a:latin typeface="+mn-lt"/>
              </a:rPr>
              <a:t>IF Friskis&amp;Svettis Lidingö</a:t>
            </a:r>
          </a:p>
        </p:txBody>
      </p:sp>
      <p:sp>
        <p:nvSpPr>
          <p:cNvPr id="7" name="Platshållare för innehåll 2">
            <a:extLst>
              <a:ext uri="{FF2B5EF4-FFF2-40B4-BE49-F238E27FC236}">
                <a16:creationId xmlns:a16="http://schemas.microsoft.com/office/drawing/2014/main" id="{E3DB7D5E-D72A-436C-BFD5-617D1FF41587}"/>
              </a:ext>
            </a:extLst>
          </p:cNvPr>
          <p:cNvSpPr>
            <a:spLocks noGrp="1"/>
          </p:cNvSpPr>
          <p:nvPr>
            <p:ph idx="1"/>
          </p:nvPr>
        </p:nvSpPr>
        <p:spPr>
          <a:xfrm>
            <a:off x="1183119" y="1863582"/>
            <a:ext cx="6538481" cy="1644648"/>
          </a:xfrm>
        </p:spPr>
        <p:txBody>
          <a:bodyPr>
            <a:normAutofit fontScale="55000" lnSpcReduction="20000"/>
          </a:bodyPr>
          <a:lstStyle/>
          <a:p>
            <a:pPr marL="0" indent="0">
              <a:buNone/>
            </a:pPr>
            <a:endParaRPr lang="sv-SE" dirty="0"/>
          </a:p>
          <a:p>
            <a:pPr marL="457200" lvl="1" indent="0" algn="ctr">
              <a:buNone/>
            </a:pPr>
            <a:r>
              <a:rPr lang="sv-SE" sz="4800" dirty="0"/>
              <a:t>Positivt resultat på</a:t>
            </a:r>
          </a:p>
          <a:p>
            <a:pPr marL="457200" lvl="1" indent="0" algn="ctr">
              <a:buNone/>
            </a:pPr>
            <a:endParaRPr lang="sv-SE" sz="4800" dirty="0"/>
          </a:p>
          <a:p>
            <a:pPr marL="457200" lvl="1" indent="0" algn="ctr">
              <a:buNone/>
            </a:pPr>
            <a:r>
              <a:rPr lang="sv-SE" sz="4800" dirty="0"/>
              <a:t>28 000 kr</a:t>
            </a:r>
          </a:p>
          <a:p>
            <a:pPr lvl="1"/>
            <a:endParaRPr lang="sv-SE" dirty="0"/>
          </a:p>
        </p:txBody>
      </p:sp>
    </p:spTree>
    <p:extLst>
      <p:ext uri="{BB962C8B-B14F-4D97-AF65-F5344CB8AC3E}">
        <p14:creationId xmlns:p14="http://schemas.microsoft.com/office/powerpoint/2010/main" val="375618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71B328-1D34-42E5-BB20-F2A5870A231A}"/>
              </a:ext>
            </a:extLst>
          </p:cNvPr>
          <p:cNvSpPr>
            <a:spLocks noGrp="1"/>
          </p:cNvSpPr>
          <p:nvPr>
            <p:ph type="title"/>
          </p:nvPr>
        </p:nvSpPr>
        <p:spPr>
          <a:xfrm>
            <a:off x="-1693334" y="252091"/>
            <a:ext cx="6265334" cy="583046"/>
          </a:xfrm>
        </p:spPr>
        <p:txBody>
          <a:bodyPr/>
          <a:lstStyle/>
          <a:p>
            <a:r>
              <a:rPr lang="sv-SE" dirty="0"/>
              <a:t>Intäkter</a:t>
            </a:r>
          </a:p>
        </p:txBody>
      </p:sp>
      <p:graphicFrame>
        <p:nvGraphicFramePr>
          <p:cNvPr id="7" name="Diagram 6">
            <a:extLst>
              <a:ext uri="{FF2B5EF4-FFF2-40B4-BE49-F238E27FC236}">
                <a16:creationId xmlns:a16="http://schemas.microsoft.com/office/drawing/2014/main" id="{40330EE6-3A55-460F-AB0C-F12B20316301}"/>
              </a:ext>
            </a:extLst>
          </p:cNvPr>
          <p:cNvGraphicFramePr>
            <a:graphicFrameLocks/>
          </p:cNvGraphicFramePr>
          <p:nvPr>
            <p:extLst>
              <p:ext uri="{D42A27DB-BD31-4B8C-83A1-F6EECF244321}">
                <p14:modId xmlns:p14="http://schemas.microsoft.com/office/powerpoint/2010/main" val="901460444"/>
              </p:ext>
            </p:extLst>
          </p:nvPr>
        </p:nvGraphicFramePr>
        <p:xfrm>
          <a:off x="440012" y="1100031"/>
          <a:ext cx="4333125" cy="3022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Diagram 7">
            <a:extLst>
              <a:ext uri="{FF2B5EF4-FFF2-40B4-BE49-F238E27FC236}">
                <a16:creationId xmlns:a16="http://schemas.microsoft.com/office/drawing/2014/main" id="{3CF391A7-04D5-40EF-A80F-129DBC53A2B8}"/>
              </a:ext>
            </a:extLst>
          </p:cNvPr>
          <p:cNvGraphicFramePr>
            <a:graphicFrameLocks/>
          </p:cNvGraphicFramePr>
          <p:nvPr>
            <p:extLst>
              <p:ext uri="{D42A27DB-BD31-4B8C-83A1-F6EECF244321}">
                <p14:modId xmlns:p14="http://schemas.microsoft.com/office/powerpoint/2010/main" val="3631984590"/>
              </p:ext>
            </p:extLst>
          </p:nvPr>
        </p:nvGraphicFramePr>
        <p:xfrm>
          <a:off x="4907165" y="904555"/>
          <a:ext cx="3645806" cy="34361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9032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383DDCF-42F2-1A4D-B9E2-F8BA10A66C0F}"/>
              </a:ext>
            </a:extLst>
          </p:cNvPr>
          <p:cNvPicPr>
            <a:picLocks noChangeAspect="1"/>
          </p:cNvPicPr>
          <p:nvPr/>
        </p:nvPicPr>
        <p:blipFill rotWithShape="1">
          <a:blip r:embed="rId2">
            <a:extLst>
              <a:ext uri="{28A0092B-C50C-407E-A947-70E740481C1C}">
                <a14:useLocalDpi xmlns:a14="http://schemas.microsoft.com/office/drawing/2010/main" val="0"/>
              </a:ext>
            </a:extLst>
          </a:blip>
          <a:srcRect l="918" t="16362" r="781" b="33872"/>
          <a:stretch/>
        </p:blipFill>
        <p:spPr>
          <a:xfrm>
            <a:off x="0" y="0"/>
            <a:ext cx="9144000" cy="5143500"/>
          </a:xfrm>
          <a:prstGeom prst="rect">
            <a:avLst/>
          </a:prstGeom>
        </p:spPr>
      </p:pic>
      <p:pic>
        <p:nvPicPr>
          <p:cNvPr id="7" name="Bildobjekt 6">
            <a:extLst>
              <a:ext uri="{FF2B5EF4-FFF2-40B4-BE49-F238E27FC236}">
                <a16:creationId xmlns:a16="http://schemas.microsoft.com/office/drawing/2014/main" id="{4AE80398-3BB3-3340-AF40-F05213F9D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13" y="4340880"/>
            <a:ext cx="1192774" cy="324110"/>
          </a:xfrm>
          <a:prstGeom prst="rect">
            <a:avLst/>
          </a:prstGeom>
        </p:spPr>
      </p:pic>
      <p:pic>
        <p:nvPicPr>
          <p:cNvPr id="8" name="Bildobjekt 7">
            <a:extLst>
              <a:ext uri="{FF2B5EF4-FFF2-40B4-BE49-F238E27FC236}">
                <a16:creationId xmlns:a16="http://schemas.microsoft.com/office/drawing/2014/main" id="{232B0342-46B8-CD47-AF4E-867C7C3C5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197" y="4089135"/>
            <a:ext cx="795660" cy="795122"/>
          </a:xfrm>
          <a:prstGeom prst="rect">
            <a:avLst/>
          </a:prstGeom>
        </p:spPr>
      </p:pic>
      <p:sp>
        <p:nvSpPr>
          <p:cNvPr id="5" name="Rubrik 1">
            <a:extLst>
              <a:ext uri="{FF2B5EF4-FFF2-40B4-BE49-F238E27FC236}">
                <a16:creationId xmlns:a16="http://schemas.microsoft.com/office/drawing/2014/main" id="{4EB67B9D-2165-484B-833A-76A095353A67}"/>
              </a:ext>
            </a:extLst>
          </p:cNvPr>
          <p:cNvSpPr txBox="1">
            <a:spLocks/>
          </p:cNvSpPr>
          <p:nvPr/>
        </p:nvSpPr>
        <p:spPr>
          <a:xfrm>
            <a:off x="1035200" y="2295338"/>
            <a:ext cx="6951612" cy="704817"/>
          </a:xfrm>
          <a:prstGeom prst="rect">
            <a:avLst/>
          </a:prstGeom>
        </p:spPr>
        <p:txBody>
          <a:bodyPr/>
          <a:lstStyle>
            <a:lvl1pPr algn="ctr"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6600">
                <a:solidFill>
                  <a:schemeClr val="bg1"/>
                </a:solidFill>
              </a:rPr>
              <a:t>Välkommen!</a:t>
            </a:r>
          </a:p>
        </p:txBody>
      </p:sp>
    </p:spTree>
    <p:extLst>
      <p:ext uri="{BB962C8B-B14F-4D97-AF65-F5344CB8AC3E}">
        <p14:creationId xmlns:p14="http://schemas.microsoft.com/office/powerpoint/2010/main" val="78499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8B83CE-2CDB-4CF3-94B6-4C48B1E3F826}"/>
              </a:ext>
            </a:extLst>
          </p:cNvPr>
          <p:cNvSpPr>
            <a:spLocks noGrp="1"/>
          </p:cNvSpPr>
          <p:nvPr>
            <p:ph type="title"/>
          </p:nvPr>
        </p:nvSpPr>
        <p:spPr>
          <a:xfrm>
            <a:off x="-1515534" y="198797"/>
            <a:ext cx="6265334" cy="583046"/>
          </a:xfrm>
        </p:spPr>
        <p:txBody>
          <a:bodyPr/>
          <a:lstStyle/>
          <a:p>
            <a:r>
              <a:rPr lang="sv-SE" dirty="0"/>
              <a:t>Kostnader</a:t>
            </a:r>
          </a:p>
        </p:txBody>
      </p:sp>
      <p:graphicFrame>
        <p:nvGraphicFramePr>
          <p:cNvPr id="8" name="Diagram 7">
            <a:extLst>
              <a:ext uri="{FF2B5EF4-FFF2-40B4-BE49-F238E27FC236}">
                <a16:creationId xmlns:a16="http://schemas.microsoft.com/office/drawing/2014/main" id="{90CC3438-5DBB-4C96-A352-AA3402E10AEE}"/>
              </a:ext>
            </a:extLst>
          </p:cNvPr>
          <p:cNvGraphicFramePr>
            <a:graphicFrameLocks/>
          </p:cNvGraphicFramePr>
          <p:nvPr>
            <p:extLst>
              <p:ext uri="{D42A27DB-BD31-4B8C-83A1-F6EECF244321}">
                <p14:modId xmlns:p14="http://schemas.microsoft.com/office/powerpoint/2010/main" val="2287358340"/>
              </p:ext>
            </p:extLst>
          </p:nvPr>
        </p:nvGraphicFramePr>
        <p:xfrm>
          <a:off x="552827" y="1608794"/>
          <a:ext cx="4294180" cy="27116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2CF187DA-38D3-4458-9CA8-DF5577B09F12}"/>
              </a:ext>
            </a:extLst>
          </p:cNvPr>
          <p:cNvGraphicFramePr>
            <a:graphicFrameLocks/>
          </p:cNvGraphicFramePr>
          <p:nvPr>
            <p:extLst>
              <p:ext uri="{D42A27DB-BD31-4B8C-83A1-F6EECF244321}">
                <p14:modId xmlns:p14="http://schemas.microsoft.com/office/powerpoint/2010/main" val="141445029"/>
              </p:ext>
            </p:extLst>
          </p:nvPr>
        </p:nvGraphicFramePr>
        <p:xfrm>
          <a:off x="4749801" y="1608794"/>
          <a:ext cx="3280420" cy="28491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5940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5D0FF8-7A0F-403B-8965-359E94DBAEA6}"/>
              </a:ext>
            </a:extLst>
          </p:cNvPr>
          <p:cNvSpPr>
            <a:spLocks noGrp="1"/>
          </p:cNvSpPr>
          <p:nvPr>
            <p:ph type="title"/>
          </p:nvPr>
        </p:nvSpPr>
        <p:spPr/>
        <p:txBody>
          <a:bodyPr/>
          <a:lstStyle/>
          <a:p>
            <a:r>
              <a:rPr lang="sv-SE" dirty="0"/>
              <a:t>Balansräkning</a:t>
            </a:r>
          </a:p>
        </p:txBody>
      </p:sp>
      <p:graphicFrame>
        <p:nvGraphicFramePr>
          <p:cNvPr id="4" name="Tabell 4">
            <a:extLst>
              <a:ext uri="{FF2B5EF4-FFF2-40B4-BE49-F238E27FC236}">
                <a16:creationId xmlns:a16="http://schemas.microsoft.com/office/drawing/2014/main" id="{C050AFB5-E27C-4C2E-B69C-272C902626A5}"/>
              </a:ext>
            </a:extLst>
          </p:cNvPr>
          <p:cNvGraphicFramePr>
            <a:graphicFrameLocks noGrp="1"/>
          </p:cNvGraphicFramePr>
          <p:nvPr>
            <p:ph idx="1"/>
            <p:extLst>
              <p:ext uri="{D42A27DB-BD31-4B8C-83A1-F6EECF244321}">
                <p14:modId xmlns:p14="http://schemas.microsoft.com/office/powerpoint/2010/main" val="3272730489"/>
              </p:ext>
            </p:extLst>
          </p:nvPr>
        </p:nvGraphicFramePr>
        <p:xfrm>
          <a:off x="1141413" y="1001316"/>
          <a:ext cx="5591176" cy="3500440"/>
        </p:xfrm>
        <a:graphic>
          <a:graphicData uri="http://schemas.openxmlformats.org/drawingml/2006/table">
            <a:tbl>
              <a:tblPr firstRow="1" bandRow="1">
                <a:tableStyleId>{5C22544A-7EE6-4342-B048-85BDC9FD1C3A}</a:tableStyleId>
              </a:tblPr>
              <a:tblGrid>
                <a:gridCol w="3116747">
                  <a:extLst>
                    <a:ext uri="{9D8B030D-6E8A-4147-A177-3AD203B41FA5}">
                      <a16:colId xmlns:a16="http://schemas.microsoft.com/office/drawing/2014/main" val="3220357321"/>
                    </a:ext>
                  </a:extLst>
                </a:gridCol>
                <a:gridCol w="1274279">
                  <a:extLst>
                    <a:ext uri="{9D8B030D-6E8A-4147-A177-3AD203B41FA5}">
                      <a16:colId xmlns:a16="http://schemas.microsoft.com/office/drawing/2014/main" val="3756949896"/>
                    </a:ext>
                  </a:extLst>
                </a:gridCol>
                <a:gridCol w="1200150">
                  <a:extLst>
                    <a:ext uri="{9D8B030D-6E8A-4147-A177-3AD203B41FA5}">
                      <a16:colId xmlns:a16="http://schemas.microsoft.com/office/drawing/2014/main" val="1070418588"/>
                    </a:ext>
                  </a:extLst>
                </a:gridCol>
              </a:tblGrid>
              <a:tr h="350044">
                <a:tc>
                  <a:txBody>
                    <a:bodyPr/>
                    <a:lstStyle/>
                    <a:p>
                      <a:endParaRPr lang="sv-SE" sz="1500" dirty="0"/>
                    </a:p>
                  </a:txBody>
                  <a:tcPr marL="68580" marR="68580" marT="34290" marB="34290"/>
                </a:tc>
                <a:tc>
                  <a:txBody>
                    <a:bodyPr/>
                    <a:lstStyle/>
                    <a:p>
                      <a:pPr algn="r"/>
                      <a:r>
                        <a:rPr lang="sv-SE" sz="1500" dirty="0"/>
                        <a:t>2020</a:t>
                      </a:r>
                    </a:p>
                  </a:txBody>
                  <a:tcPr marL="68580" marR="68580" marT="34290" marB="34290"/>
                </a:tc>
                <a:tc>
                  <a:txBody>
                    <a:bodyPr/>
                    <a:lstStyle/>
                    <a:p>
                      <a:pPr algn="r"/>
                      <a:r>
                        <a:rPr lang="sv-SE" sz="1500" dirty="0"/>
                        <a:t>2019</a:t>
                      </a:r>
                    </a:p>
                  </a:txBody>
                  <a:tcPr marL="68580" marR="68580" marT="34290" marB="34290"/>
                </a:tc>
                <a:extLst>
                  <a:ext uri="{0D108BD9-81ED-4DB2-BD59-A6C34878D82A}">
                    <a16:rowId xmlns:a16="http://schemas.microsoft.com/office/drawing/2014/main" val="1417224138"/>
                  </a:ext>
                </a:extLst>
              </a:tr>
              <a:tr h="350044">
                <a:tc>
                  <a:txBody>
                    <a:bodyPr/>
                    <a:lstStyle/>
                    <a:p>
                      <a:r>
                        <a:rPr lang="sv-SE" sz="1500" b="1" dirty="0"/>
                        <a:t>Tillgångar</a:t>
                      </a:r>
                    </a:p>
                  </a:txBody>
                  <a:tcPr marL="68580" marR="68580" marT="34290" marB="34290"/>
                </a:tc>
                <a:tc>
                  <a:txBody>
                    <a:bodyPr/>
                    <a:lstStyle/>
                    <a:p>
                      <a:pPr algn="r"/>
                      <a:endParaRPr lang="sv-SE" sz="1500" b="1"/>
                    </a:p>
                  </a:txBody>
                  <a:tcPr marL="68580" marR="68580" marT="34290" marB="34290"/>
                </a:tc>
                <a:tc>
                  <a:txBody>
                    <a:bodyPr/>
                    <a:lstStyle/>
                    <a:p>
                      <a:pPr algn="r"/>
                      <a:endParaRPr lang="sv-SE" sz="1500" b="1" dirty="0"/>
                    </a:p>
                  </a:txBody>
                  <a:tcPr marL="68580" marR="68580" marT="34290" marB="34290"/>
                </a:tc>
                <a:extLst>
                  <a:ext uri="{0D108BD9-81ED-4DB2-BD59-A6C34878D82A}">
                    <a16:rowId xmlns:a16="http://schemas.microsoft.com/office/drawing/2014/main" val="3767538815"/>
                  </a:ext>
                </a:extLst>
              </a:tr>
              <a:tr h="350044">
                <a:tc>
                  <a:txBody>
                    <a:bodyPr/>
                    <a:lstStyle/>
                    <a:p>
                      <a:r>
                        <a:rPr lang="sv-SE" sz="1500" dirty="0"/>
                        <a:t>Anläggningstillgångar</a:t>
                      </a:r>
                    </a:p>
                  </a:txBody>
                  <a:tcPr marL="68580" marR="68580" marT="34290" marB="34290"/>
                </a:tc>
                <a:tc>
                  <a:txBody>
                    <a:bodyPr/>
                    <a:lstStyle/>
                    <a:p>
                      <a:pPr algn="r"/>
                      <a:r>
                        <a:rPr lang="sv-SE" sz="1500" dirty="0"/>
                        <a:t>564</a:t>
                      </a:r>
                    </a:p>
                  </a:txBody>
                  <a:tcPr marL="68580" marR="68580" marT="34290" marB="34290"/>
                </a:tc>
                <a:tc>
                  <a:txBody>
                    <a:bodyPr/>
                    <a:lstStyle/>
                    <a:p>
                      <a:pPr algn="r"/>
                      <a:r>
                        <a:rPr lang="sv-SE" sz="1500" dirty="0"/>
                        <a:t>501</a:t>
                      </a:r>
                    </a:p>
                  </a:txBody>
                  <a:tcPr marL="68580" marR="68580" marT="34290" marB="34290"/>
                </a:tc>
                <a:extLst>
                  <a:ext uri="{0D108BD9-81ED-4DB2-BD59-A6C34878D82A}">
                    <a16:rowId xmlns:a16="http://schemas.microsoft.com/office/drawing/2014/main" val="3332853879"/>
                  </a:ext>
                </a:extLst>
              </a:tr>
              <a:tr h="350044">
                <a:tc>
                  <a:txBody>
                    <a:bodyPr/>
                    <a:lstStyle/>
                    <a:p>
                      <a:r>
                        <a:rPr lang="sv-SE" sz="1500" dirty="0"/>
                        <a:t>Omsättningstillgångar</a:t>
                      </a:r>
                    </a:p>
                  </a:txBody>
                  <a:tcPr marL="68580" marR="68580" marT="34290" marB="34290"/>
                </a:tc>
                <a:tc>
                  <a:txBody>
                    <a:bodyPr/>
                    <a:lstStyle/>
                    <a:p>
                      <a:pPr algn="r"/>
                      <a:r>
                        <a:rPr lang="sv-SE" sz="1500" dirty="0"/>
                        <a:t>5 085</a:t>
                      </a:r>
                    </a:p>
                  </a:txBody>
                  <a:tcPr marL="68580" marR="68580" marT="34290" marB="34290"/>
                </a:tc>
                <a:tc>
                  <a:txBody>
                    <a:bodyPr/>
                    <a:lstStyle/>
                    <a:p>
                      <a:pPr algn="r"/>
                      <a:r>
                        <a:rPr lang="sv-SE" sz="1500" dirty="0"/>
                        <a:t>6 346</a:t>
                      </a:r>
                    </a:p>
                  </a:txBody>
                  <a:tcPr marL="68580" marR="68580" marT="34290" marB="34290"/>
                </a:tc>
                <a:extLst>
                  <a:ext uri="{0D108BD9-81ED-4DB2-BD59-A6C34878D82A}">
                    <a16:rowId xmlns:a16="http://schemas.microsoft.com/office/drawing/2014/main" val="1961174127"/>
                  </a:ext>
                </a:extLst>
              </a:tr>
              <a:tr h="350044">
                <a:tc>
                  <a:txBody>
                    <a:bodyPr/>
                    <a:lstStyle/>
                    <a:p>
                      <a:r>
                        <a:rPr lang="sv-SE" sz="1500" b="1" dirty="0"/>
                        <a:t>Summa tillgångar</a:t>
                      </a:r>
                    </a:p>
                  </a:txBody>
                  <a:tcPr marL="68580" marR="68580" marT="34290" marB="34290"/>
                </a:tc>
                <a:tc>
                  <a:txBody>
                    <a:bodyPr/>
                    <a:lstStyle/>
                    <a:p>
                      <a:pPr algn="r"/>
                      <a:r>
                        <a:rPr lang="sv-SE" sz="1500" b="1" dirty="0"/>
                        <a:t>5 649</a:t>
                      </a:r>
                    </a:p>
                  </a:txBody>
                  <a:tcPr marL="68580" marR="68580" marT="34290" marB="34290"/>
                </a:tc>
                <a:tc>
                  <a:txBody>
                    <a:bodyPr/>
                    <a:lstStyle/>
                    <a:p>
                      <a:pPr algn="r"/>
                      <a:r>
                        <a:rPr lang="sv-SE" sz="1500" b="1" dirty="0"/>
                        <a:t>6 847</a:t>
                      </a:r>
                    </a:p>
                  </a:txBody>
                  <a:tcPr marL="68580" marR="68580" marT="34290" marB="34290"/>
                </a:tc>
                <a:extLst>
                  <a:ext uri="{0D108BD9-81ED-4DB2-BD59-A6C34878D82A}">
                    <a16:rowId xmlns:a16="http://schemas.microsoft.com/office/drawing/2014/main" val="3260518789"/>
                  </a:ext>
                </a:extLst>
              </a:tr>
              <a:tr h="350044">
                <a:tc>
                  <a:txBody>
                    <a:bodyPr/>
                    <a:lstStyle/>
                    <a:p>
                      <a:endParaRPr lang="sv-SE" sz="1500" dirty="0"/>
                    </a:p>
                  </a:txBody>
                  <a:tcPr marL="68580" marR="68580" marT="34290" marB="34290"/>
                </a:tc>
                <a:tc>
                  <a:txBody>
                    <a:bodyPr/>
                    <a:lstStyle/>
                    <a:p>
                      <a:pPr algn="r"/>
                      <a:endParaRPr lang="sv-SE" sz="1500" dirty="0"/>
                    </a:p>
                  </a:txBody>
                  <a:tcPr marL="68580" marR="68580" marT="34290" marB="34290"/>
                </a:tc>
                <a:tc>
                  <a:txBody>
                    <a:bodyPr/>
                    <a:lstStyle/>
                    <a:p>
                      <a:pPr algn="r"/>
                      <a:endParaRPr lang="sv-SE" sz="1500" dirty="0"/>
                    </a:p>
                  </a:txBody>
                  <a:tcPr marL="68580" marR="68580" marT="34290" marB="34290"/>
                </a:tc>
                <a:extLst>
                  <a:ext uri="{0D108BD9-81ED-4DB2-BD59-A6C34878D82A}">
                    <a16:rowId xmlns:a16="http://schemas.microsoft.com/office/drawing/2014/main" val="1133114624"/>
                  </a:ext>
                </a:extLst>
              </a:tr>
              <a:tr h="350044">
                <a:tc>
                  <a:txBody>
                    <a:bodyPr/>
                    <a:lstStyle/>
                    <a:p>
                      <a:r>
                        <a:rPr lang="sv-SE" sz="1500" dirty="0"/>
                        <a:t>Eget kapital och skulder</a:t>
                      </a:r>
                    </a:p>
                  </a:txBody>
                  <a:tcPr marL="68580" marR="68580" marT="34290" marB="34290"/>
                </a:tc>
                <a:tc>
                  <a:txBody>
                    <a:bodyPr/>
                    <a:lstStyle/>
                    <a:p>
                      <a:pPr algn="r"/>
                      <a:endParaRPr lang="sv-SE" sz="1500" dirty="0"/>
                    </a:p>
                  </a:txBody>
                  <a:tcPr marL="68580" marR="68580" marT="34290" marB="34290"/>
                </a:tc>
                <a:tc>
                  <a:txBody>
                    <a:bodyPr/>
                    <a:lstStyle/>
                    <a:p>
                      <a:pPr algn="r"/>
                      <a:endParaRPr lang="sv-SE" sz="1500" dirty="0"/>
                    </a:p>
                  </a:txBody>
                  <a:tcPr marL="68580" marR="68580" marT="34290" marB="34290"/>
                </a:tc>
                <a:extLst>
                  <a:ext uri="{0D108BD9-81ED-4DB2-BD59-A6C34878D82A}">
                    <a16:rowId xmlns:a16="http://schemas.microsoft.com/office/drawing/2014/main" val="1596432388"/>
                  </a:ext>
                </a:extLst>
              </a:tr>
              <a:tr h="350044">
                <a:tc>
                  <a:txBody>
                    <a:bodyPr/>
                    <a:lstStyle/>
                    <a:p>
                      <a:r>
                        <a:rPr lang="sv-SE" sz="1500" dirty="0"/>
                        <a:t>Eget kapital</a:t>
                      </a:r>
                    </a:p>
                  </a:txBody>
                  <a:tcPr marL="68580" marR="68580" marT="34290" marB="34290"/>
                </a:tc>
                <a:tc>
                  <a:txBody>
                    <a:bodyPr/>
                    <a:lstStyle/>
                    <a:p>
                      <a:pPr algn="r"/>
                      <a:r>
                        <a:rPr lang="sv-SE" sz="1500" dirty="0"/>
                        <a:t>2 039</a:t>
                      </a:r>
                    </a:p>
                  </a:txBody>
                  <a:tcPr marL="68580" marR="68580" marT="34290" marB="34290"/>
                </a:tc>
                <a:tc>
                  <a:txBody>
                    <a:bodyPr/>
                    <a:lstStyle/>
                    <a:p>
                      <a:pPr algn="r"/>
                      <a:r>
                        <a:rPr lang="sv-SE" sz="1500" dirty="0"/>
                        <a:t>2 011</a:t>
                      </a:r>
                    </a:p>
                  </a:txBody>
                  <a:tcPr marL="68580" marR="68580" marT="34290" marB="34290"/>
                </a:tc>
                <a:extLst>
                  <a:ext uri="{0D108BD9-81ED-4DB2-BD59-A6C34878D82A}">
                    <a16:rowId xmlns:a16="http://schemas.microsoft.com/office/drawing/2014/main" val="159868988"/>
                  </a:ext>
                </a:extLst>
              </a:tr>
              <a:tr h="350044">
                <a:tc>
                  <a:txBody>
                    <a:bodyPr/>
                    <a:lstStyle/>
                    <a:p>
                      <a:r>
                        <a:rPr lang="sv-SE" sz="1500" dirty="0"/>
                        <a:t>Kortfristiga skulder</a:t>
                      </a:r>
                    </a:p>
                  </a:txBody>
                  <a:tcPr marL="68580" marR="68580" marT="34290" marB="34290"/>
                </a:tc>
                <a:tc>
                  <a:txBody>
                    <a:bodyPr/>
                    <a:lstStyle/>
                    <a:p>
                      <a:pPr algn="r"/>
                      <a:r>
                        <a:rPr lang="sv-SE" sz="1500" dirty="0"/>
                        <a:t>3 610</a:t>
                      </a:r>
                    </a:p>
                  </a:txBody>
                  <a:tcPr marL="68580" marR="68580" marT="34290" marB="34290"/>
                </a:tc>
                <a:tc>
                  <a:txBody>
                    <a:bodyPr/>
                    <a:lstStyle/>
                    <a:p>
                      <a:pPr algn="r"/>
                      <a:r>
                        <a:rPr lang="sv-SE" sz="1500" dirty="0"/>
                        <a:t>4 229</a:t>
                      </a:r>
                    </a:p>
                  </a:txBody>
                  <a:tcPr marL="68580" marR="68580" marT="34290" marB="34290"/>
                </a:tc>
                <a:extLst>
                  <a:ext uri="{0D108BD9-81ED-4DB2-BD59-A6C34878D82A}">
                    <a16:rowId xmlns:a16="http://schemas.microsoft.com/office/drawing/2014/main" val="2504278453"/>
                  </a:ext>
                </a:extLst>
              </a:tr>
              <a:tr h="350044">
                <a:tc>
                  <a:txBody>
                    <a:bodyPr/>
                    <a:lstStyle/>
                    <a:p>
                      <a:r>
                        <a:rPr lang="sv-SE" sz="1500" b="1" dirty="0"/>
                        <a:t>Summa eget kapital och skulder</a:t>
                      </a:r>
                    </a:p>
                  </a:txBody>
                  <a:tcPr marL="68580" marR="68580" marT="34290" marB="34290"/>
                </a:tc>
                <a:tc>
                  <a:txBody>
                    <a:bodyPr/>
                    <a:lstStyle/>
                    <a:p>
                      <a:pPr algn="r"/>
                      <a:r>
                        <a:rPr lang="sv-SE" sz="1500" b="1" dirty="0"/>
                        <a:t>5 649</a:t>
                      </a:r>
                    </a:p>
                  </a:txBody>
                  <a:tcPr marL="68580" marR="68580" marT="34290" marB="34290"/>
                </a:tc>
                <a:tc>
                  <a:txBody>
                    <a:bodyPr/>
                    <a:lstStyle/>
                    <a:p>
                      <a:pPr algn="r"/>
                      <a:r>
                        <a:rPr lang="sv-SE" sz="1500" b="1" dirty="0"/>
                        <a:t>6 847</a:t>
                      </a:r>
                    </a:p>
                  </a:txBody>
                  <a:tcPr marL="68580" marR="68580" marT="34290" marB="34290"/>
                </a:tc>
                <a:extLst>
                  <a:ext uri="{0D108BD9-81ED-4DB2-BD59-A6C34878D82A}">
                    <a16:rowId xmlns:a16="http://schemas.microsoft.com/office/drawing/2014/main" val="537781483"/>
                  </a:ext>
                </a:extLst>
              </a:tr>
            </a:tbl>
          </a:graphicData>
        </a:graphic>
      </p:graphicFrame>
      <p:sp>
        <p:nvSpPr>
          <p:cNvPr id="3" name="textruta 2">
            <a:extLst>
              <a:ext uri="{FF2B5EF4-FFF2-40B4-BE49-F238E27FC236}">
                <a16:creationId xmlns:a16="http://schemas.microsoft.com/office/drawing/2014/main" id="{64C9B63A-087C-4196-B61E-6F3DB2E5E71A}"/>
              </a:ext>
            </a:extLst>
          </p:cNvPr>
          <p:cNvSpPr txBox="1"/>
          <p:nvPr/>
        </p:nvSpPr>
        <p:spPr>
          <a:xfrm>
            <a:off x="400050" y="182235"/>
            <a:ext cx="3816350" cy="1060456"/>
          </a:xfrm>
          <a:prstGeom prst="rect">
            <a:avLst/>
          </a:prstGeom>
          <a:noFill/>
        </p:spPr>
        <p:txBody>
          <a:bodyPr wrap="square" lIns="180000" tIns="360000" rIns="180000" bIns="360000" rtlCol="0" anchor="ctr" anchorCtr="0">
            <a:spAutoFit/>
          </a:bodyPr>
          <a:lstStyle/>
          <a:p>
            <a:pPr marL="0" marR="0" indent="0" algn="ctr" defTabSz="457200" rtl="0" eaLnBrk="1" fontAlgn="base" latinLnBrk="0" hangingPunct="1">
              <a:lnSpc>
                <a:spcPts val="2600"/>
              </a:lnSpc>
              <a:spcBef>
                <a:spcPct val="0"/>
              </a:spcBef>
              <a:spcAft>
                <a:spcPts val="600"/>
              </a:spcAft>
              <a:buClrTx/>
              <a:buSzTx/>
              <a:buFontTx/>
              <a:buNone/>
              <a:tabLst/>
            </a:pPr>
            <a:r>
              <a:rPr lang="sv-SE" sz="2800" b="1" i="0" spc="-60" dirty="0">
                <a:solidFill>
                  <a:srgbClr val="E31836"/>
                </a:solidFill>
                <a:latin typeface="Helvetica"/>
                <a:cs typeface="Helvetica"/>
              </a:rPr>
              <a:t>Balansräkning</a:t>
            </a:r>
          </a:p>
        </p:txBody>
      </p:sp>
    </p:spTree>
    <p:extLst>
      <p:ext uri="{BB962C8B-B14F-4D97-AF65-F5344CB8AC3E}">
        <p14:creationId xmlns:p14="http://schemas.microsoft.com/office/powerpoint/2010/main" val="3648758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1F1A11-D940-42C6-BD41-06130B0024A0}"/>
              </a:ext>
            </a:extLst>
          </p:cNvPr>
          <p:cNvSpPr>
            <a:spLocks noGrp="1"/>
          </p:cNvSpPr>
          <p:nvPr>
            <p:ph type="title"/>
          </p:nvPr>
        </p:nvSpPr>
        <p:spPr>
          <a:xfrm>
            <a:off x="-1174558" y="366391"/>
            <a:ext cx="6265334" cy="583046"/>
          </a:xfrm>
        </p:spPr>
        <p:txBody>
          <a:bodyPr/>
          <a:lstStyle/>
          <a:p>
            <a:r>
              <a:rPr lang="sv-SE" dirty="0"/>
              <a:t>Kassaflöde</a:t>
            </a:r>
          </a:p>
        </p:txBody>
      </p:sp>
      <p:graphicFrame>
        <p:nvGraphicFramePr>
          <p:cNvPr id="5" name="Tabell 5">
            <a:extLst>
              <a:ext uri="{FF2B5EF4-FFF2-40B4-BE49-F238E27FC236}">
                <a16:creationId xmlns:a16="http://schemas.microsoft.com/office/drawing/2014/main" id="{E23FE76C-22C8-413D-95A7-1EC830A0FB3A}"/>
              </a:ext>
            </a:extLst>
          </p:cNvPr>
          <p:cNvGraphicFramePr>
            <a:graphicFrameLocks noGrp="1"/>
          </p:cNvGraphicFramePr>
          <p:nvPr>
            <p:extLst>
              <p:ext uri="{D42A27DB-BD31-4B8C-83A1-F6EECF244321}">
                <p14:modId xmlns:p14="http://schemas.microsoft.com/office/powerpoint/2010/main" val="580908056"/>
              </p:ext>
            </p:extLst>
          </p:nvPr>
        </p:nvGraphicFramePr>
        <p:xfrm>
          <a:off x="2412206" y="1636899"/>
          <a:ext cx="4319588" cy="3140210"/>
        </p:xfrm>
        <a:graphic>
          <a:graphicData uri="http://schemas.openxmlformats.org/drawingml/2006/table">
            <a:tbl>
              <a:tblPr firstRow="1" bandRow="1">
                <a:tableStyleId>{5C22544A-7EE6-4342-B048-85BDC9FD1C3A}</a:tableStyleId>
              </a:tblPr>
              <a:tblGrid>
                <a:gridCol w="3421456">
                  <a:extLst>
                    <a:ext uri="{9D8B030D-6E8A-4147-A177-3AD203B41FA5}">
                      <a16:colId xmlns:a16="http://schemas.microsoft.com/office/drawing/2014/main" val="3388409520"/>
                    </a:ext>
                  </a:extLst>
                </a:gridCol>
                <a:gridCol w="898132">
                  <a:extLst>
                    <a:ext uri="{9D8B030D-6E8A-4147-A177-3AD203B41FA5}">
                      <a16:colId xmlns:a16="http://schemas.microsoft.com/office/drawing/2014/main" val="2502099439"/>
                    </a:ext>
                  </a:extLst>
                </a:gridCol>
              </a:tblGrid>
              <a:tr h="285827">
                <a:tc>
                  <a:txBody>
                    <a:bodyPr/>
                    <a:lstStyle/>
                    <a:p>
                      <a:endParaRPr lang="sv-SE" sz="1400" dirty="0"/>
                    </a:p>
                  </a:txBody>
                  <a:tcPr marL="68580" marR="68580" marT="34290" marB="34290"/>
                </a:tc>
                <a:tc>
                  <a:txBody>
                    <a:bodyPr/>
                    <a:lstStyle/>
                    <a:p>
                      <a:pPr algn="r"/>
                      <a:endParaRPr lang="sv-SE" sz="1400" dirty="0"/>
                    </a:p>
                  </a:txBody>
                  <a:tcPr marL="68580" marR="68580" marT="34290" marB="34290"/>
                </a:tc>
                <a:extLst>
                  <a:ext uri="{0D108BD9-81ED-4DB2-BD59-A6C34878D82A}">
                    <a16:rowId xmlns:a16="http://schemas.microsoft.com/office/drawing/2014/main" val="3614415434"/>
                  </a:ext>
                </a:extLst>
              </a:tr>
              <a:tr h="285827">
                <a:tc>
                  <a:txBody>
                    <a:bodyPr/>
                    <a:lstStyle/>
                    <a:p>
                      <a:r>
                        <a:rPr lang="sv-SE" sz="1400" b="1" dirty="0"/>
                        <a:t>Kassa vid årets början</a:t>
                      </a:r>
                    </a:p>
                  </a:txBody>
                  <a:tcPr marL="68580" marR="68580" marT="34290" marB="34290"/>
                </a:tc>
                <a:tc>
                  <a:txBody>
                    <a:bodyPr/>
                    <a:lstStyle/>
                    <a:p>
                      <a:pPr algn="r"/>
                      <a:r>
                        <a:rPr lang="sv-SE" sz="1400" b="1" dirty="0"/>
                        <a:t>5 370</a:t>
                      </a:r>
                    </a:p>
                  </a:txBody>
                  <a:tcPr marL="68580" marR="68580" marT="34290" marB="34290"/>
                </a:tc>
                <a:extLst>
                  <a:ext uri="{0D108BD9-81ED-4DB2-BD59-A6C34878D82A}">
                    <a16:rowId xmlns:a16="http://schemas.microsoft.com/office/drawing/2014/main" val="2876206473"/>
                  </a:ext>
                </a:extLst>
              </a:tr>
              <a:tr h="285827">
                <a:tc>
                  <a:txBody>
                    <a:bodyPr/>
                    <a:lstStyle/>
                    <a:p>
                      <a:r>
                        <a:rPr lang="sv-SE" sz="1400" dirty="0"/>
                        <a:t>Årets resultat</a:t>
                      </a:r>
                    </a:p>
                  </a:txBody>
                  <a:tcPr marL="68580" marR="68580" marT="34290" marB="34290"/>
                </a:tc>
                <a:tc>
                  <a:txBody>
                    <a:bodyPr/>
                    <a:lstStyle/>
                    <a:p>
                      <a:pPr algn="r"/>
                      <a:r>
                        <a:rPr lang="sv-SE" sz="1400" dirty="0"/>
                        <a:t>28</a:t>
                      </a:r>
                    </a:p>
                  </a:txBody>
                  <a:tcPr marL="68580" marR="68580" marT="34290" marB="34290"/>
                </a:tc>
                <a:extLst>
                  <a:ext uri="{0D108BD9-81ED-4DB2-BD59-A6C34878D82A}">
                    <a16:rowId xmlns:a16="http://schemas.microsoft.com/office/drawing/2014/main" val="867219792"/>
                  </a:ext>
                </a:extLst>
              </a:tr>
              <a:tr h="285827">
                <a:tc>
                  <a:txBody>
                    <a:bodyPr/>
                    <a:lstStyle/>
                    <a:p>
                      <a:r>
                        <a:rPr lang="sv-SE" sz="1400" dirty="0"/>
                        <a:t>Poster som ej påverkar kassaflödet</a:t>
                      </a:r>
                    </a:p>
                  </a:txBody>
                  <a:tcPr marL="68580" marR="68580" marT="34290" marB="34290"/>
                </a:tc>
                <a:tc>
                  <a:txBody>
                    <a:bodyPr/>
                    <a:lstStyle/>
                    <a:p>
                      <a:pPr algn="r"/>
                      <a:r>
                        <a:rPr lang="sv-SE" sz="1400" dirty="0"/>
                        <a:t>148</a:t>
                      </a:r>
                    </a:p>
                  </a:txBody>
                  <a:tcPr marL="68580" marR="68580" marT="34290" marB="34290"/>
                </a:tc>
                <a:extLst>
                  <a:ext uri="{0D108BD9-81ED-4DB2-BD59-A6C34878D82A}">
                    <a16:rowId xmlns:a16="http://schemas.microsoft.com/office/drawing/2014/main" val="2783888832"/>
                  </a:ext>
                </a:extLst>
              </a:tr>
              <a:tr h="285827">
                <a:tc>
                  <a:txBody>
                    <a:bodyPr/>
                    <a:lstStyle/>
                    <a:p>
                      <a:r>
                        <a:rPr lang="sv-SE" sz="1400" dirty="0"/>
                        <a:t>Förändring kortfristiga fordringar</a:t>
                      </a:r>
                    </a:p>
                  </a:txBody>
                  <a:tcPr marL="68580" marR="68580" marT="34290" marB="34290"/>
                </a:tc>
                <a:tc>
                  <a:txBody>
                    <a:bodyPr/>
                    <a:lstStyle/>
                    <a:p>
                      <a:pPr algn="r"/>
                      <a:r>
                        <a:rPr lang="sv-SE" sz="1400" b="0" dirty="0"/>
                        <a:t>-85</a:t>
                      </a:r>
                    </a:p>
                  </a:txBody>
                  <a:tcPr marL="68580" marR="68580" marT="34290" marB="34290"/>
                </a:tc>
                <a:extLst>
                  <a:ext uri="{0D108BD9-81ED-4DB2-BD59-A6C34878D82A}">
                    <a16:rowId xmlns:a16="http://schemas.microsoft.com/office/drawing/2014/main" val="3718674261"/>
                  </a:ext>
                </a:extLst>
              </a:tr>
              <a:tr h="285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Förändring kortfristiga skulder</a:t>
                      </a:r>
                    </a:p>
                  </a:txBody>
                  <a:tcPr marL="68580" marR="68580" marT="34290" marB="34290"/>
                </a:tc>
                <a:tc>
                  <a:txBody>
                    <a:bodyPr/>
                    <a:lstStyle/>
                    <a:p>
                      <a:pPr algn="r"/>
                      <a:r>
                        <a:rPr lang="sv-SE" sz="1400" b="0" dirty="0"/>
                        <a:t>-1 183</a:t>
                      </a:r>
                    </a:p>
                  </a:txBody>
                  <a:tcPr marL="68580" marR="68580" marT="34290" marB="34290"/>
                </a:tc>
                <a:extLst>
                  <a:ext uri="{0D108BD9-81ED-4DB2-BD59-A6C34878D82A}">
                    <a16:rowId xmlns:a16="http://schemas.microsoft.com/office/drawing/2014/main" val="1710050308"/>
                  </a:ext>
                </a:extLst>
              </a:tr>
              <a:tr h="281719">
                <a:tc>
                  <a:txBody>
                    <a:bodyPr/>
                    <a:lstStyle/>
                    <a:p>
                      <a:r>
                        <a:rPr lang="sv-SE" sz="1400" b="1" dirty="0"/>
                        <a:t>Kassaflöde från den löpande verksamheten</a:t>
                      </a:r>
                    </a:p>
                  </a:txBody>
                  <a:tcPr marL="68580" marR="68580" marT="34290" marB="34290"/>
                </a:tc>
                <a:tc>
                  <a:txBody>
                    <a:bodyPr/>
                    <a:lstStyle/>
                    <a:p>
                      <a:pPr algn="r"/>
                      <a:r>
                        <a:rPr lang="sv-SE" sz="1400" b="1" dirty="0"/>
                        <a:t>-1 092</a:t>
                      </a:r>
                    </a:p>
                  </a:txBody>
                  <a:tcPr marL="68580" marR="68580" marT="34290" marB="34290"/>
                </a:tc>
                <a:extLst>
                  <a:ext uri="{0D108BD9-81ED-4DB2-BD59-A6C34878D82A}">
                    <a16:rowId xmlns:a16="http://schemas.microsoft.com/office/drawing/2014/main" val="4177189324"/>
                  </a:ext>
                </a:extLst>
              </a:tr>
              <a:tr h="285827">
                <a:tc>
                  <a:txBody>
                    <a:bodyPr/>
                    <a:lstStyle/>
                    <a:p>
                      <a:r>
                        <a:rPr lang="sv-SE" sz="1400" dirty="0"/>
                        <a:t>Investering inventarier</a:t>
                      </a:r>
                    </a:p>
                  </a:txBody>
                  <a:tcPr marL="68580" marR="68580" marT="34290" marB="34290"/>
                </a:tc>
                <a:tc>
                  <a:txBody>
                    <a:bodyPr/>
                    <a:lstStyle/>
                    <a:p>
                      <a:pPr algn="r"/>
                      <a:r>
                        <a:rPr lang="sv-SE" sz="1400" dirty="0"/>
                        <a:t>-124</a:t>
                      </a:r>
                    </a:p>
                  </a:txBody>
                  <a:tcPr marL="68580" marR="68580" marT="34290" marB="34290"/>
                </a:tc>
                <a:extLst>
                  <a:ext uri="{0D108BD9-81ED-4DB2-BD59-A6C34878D82A}">
                    <a16:rowId xmlns:a16="http://schemas.microsoft.com/office/drawing/2014/main" val="2612490547"/>
                  </a:ext>
                </a:extLst>
              </a:tr>
              <a:tr h="285827">
                <a:tc>
                  <a:txBody>
                    <a:bodyPr/>
                    <a:lstStyle/>
                    <a:p>
                      <a:r>
                        <a:rPr lang="sv-SE" sz="1400" dirty="0"/>
                        <a:t>Investering aktier</a:t>
                      </a:r>
                    </a:p>
                  </a:txBody>
                  <a:tcPr marL="68580" marR="68580" marT="34290" marB="34290"/>
                </a:tc>
                <a:tc>
                  <a:txBody>
                    <a:bodyPr/>
                    <a:lstStyle/>
                    <a:p>
                      <a:pPr marL="0" indent="0" algn="r">
                        <a:buFontTx/>
                        <a:buNone/>
                      </a:pPr>
                      <a:r>
                        <a:rPr lang="sv-SE" sz="1400" dirty="0"/>
                        <a:t>-25</a:t>
                      </a:r>
                    </a:p>
                  </a:txBody>
                  <a:tcPr marL="68580" marR="68580" marT="34290" marB="34290"/>
                </a:tc>
                <a:extLst>
                  <a:ext uri="{0D108BD9-81ED-4DB2-BD59-A6C34878D82A}">
                    <a16:rowId xmlns:a16="http://schemas.microsoft.com/office/drawing/2014/main" val="1241775876"/>
                  </a:ext>
                </a:extLst>
              </a:tr>
              <a:tr h="285827">
                <a:tc>
                  <a:txBody>
                    <a:bodyPr/>
                    <a:lstStyle/>
                    <a:p>
                      <a:r>
                        <a:rPr lang="sv-SE" sz="1400" b="1" dirty="0"/>
                        <a:t>Kassaflöde 2020</a:t>
                      </a:r>
                    </a:p>
                  </a:txBody>
                  <a:tcPr marL="68580" marR="68580" marT="34290" marB="34290"/>
                </a:tc>
                <a:tc>
                  <a:txBody>
                    <a:bodyPr/>
                    <a:lstStyle/>
                    <a:p>
                      <a:pPr algn="r"/>
                      <a:r>
                        <a:rPr lang="sv-SE" sz="1400" b="1" dirty="0"/>
                        <a:t>-1 241</a:t>
                      </a:r>
                    </a:p>
                  </a:txBody>
                  <a:tcPr marL="68580" marR="68580" marT="34290" marB="34290"/>
                </a:tc>
                <a:extLst>
                  <a:ext uri="{0D108BD9-81ED-4DB2-BD59-A6C34878D82A}">
                    <a16:rowId xmlns:a16="http://schemas.microsoft.com/office/drawing/2014/main" val="1402221287"/>
                  </a:ext>
                </a:extLst>
              </a:tr>
              <a:tr h="285827">
                <a:tc>
                  <a:txBody>
                    <a:bodyPr/>
                    <a:lstStyle/>
                    <a:p>
                      <a:r>
                        <a:rPr lang="sv-SE" sz="1400" b="1" dirty="0"/>
                        <a:t>Kassa vid årets slut</a:t>
                      </a:r>
                    </a:p>
                  </a:txBody>
                  <a:tcPr marL="68580" marR="68580" marT="34290" marB="34290"/>
                </a:tc>
                <a:tc>
                  <a:txBody>
                    <a:bodyPr/>
                    <a:lstStyle/>
                    <a:p>
                      <a:pPr algn="r"/>
                      <a:r>
                        <a:rPr lang="sv-SE" sz="1400" b="1" dirty="0"/>
                        <a:t>4 129</a:t>
                      </a:r>
                    </a:p>
                  </a:txBody>
                  <a:tcPr marL="68580" marR="68580" marT="34290" marB="34290"/>
                </a:tc>
                <a:extLst>
                  <a:ext uri="{0D108BD9-81ED-4DB2-BD59-A6C34878D82A}">
                    <a16:rowId xmlns:a16="http://schemas.microsoft.com/office/drawing/2014/main" val="537364186"/>
                  </a:ext>
                </a:extLst>
              </a:tr>
            </a:tbl>
          </a:graphicData>
        </a:graphic>
      </p:graphicFrame>
      <p:sp>
        <p:nvSpPr>
          <p:cNvPr id="6" name="textruta 5">
            <a:extLst>
              <a:ext uri="{FF2B5EF4-FFF2-40B4-BE49-F238E27FC236}">
                <a16:creationId xmlns:a16="http://schemas.microsoft.com/office/drawing/2014/main" id="{E5338AAB-591F-4E69-A50F-298CA3D6BCBC}"/>
              </a:ext>
            </a:extLst>
          </p:cNvPr>
          <p:cNvSpPr txBox="1"/>
          <p:nvPr/>
        </p:nvSpPr>
        <p:spPr>
          <a:xfrm>
            <a:off x="885825" y="1095375"/>
            <a:ext cx="6581775" cy="369332"/>
          </a:xfrm>
          <a:prstGeom prst="rect">
            <a:avLst/>
          </a:prstGeom>
          <a:noFill/>
        </p:spPr>
        <p:txBody>
          <a:bodyPr wrap="square" rtlCol="0">
            <a:spAutoFit/>
          </a:bodyPr>
          <a:lstStyle/>
          <a:p>
            <a:pPr marL="214313" indent="-214313">
              <a:buFont typeface="Arial" panose="020B0604020202020204" pitchFamily="34" charset="0"/>
              <a:buChar char="•"/>
            </a:pPr>
            <a:r>
              <a:rPr lang="sv-SE" dirty="0"/>
              <a:t>Inbetalningar – Utbetalningar = Kassaflöde</a:t>
            </a:r>
          </a:p>
        </p:txBody>
      </p:sp>
    </p:spTree>
    <p:extLst>
      <p:ext uri="{BB962C8B-B14F-4D97-AF65-F5344CB8AC3E}">
        <p14:creationId xmlns:p14="http://schemas.microsoft.com/office/powerpoint/2010/main" val="59754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498665-3B17-4786-8DFD-699EE0A84EF9}"/>
              </a:ext>
            </a:extLst>
          </p:cNvPr>
          <p:cNvSpPr>
            <a:spLocks noGrp="1"/>
          </p:cNvSpPr>
          <p:nvPr>
            <p:ph type="title"/>
          </p:nvPr>
        </p:nvSpPr>
        <p:spPr>
          <a:xfrm>
            <a:off x="-304800" y="718258"/>
            <a:ext cx="6265334" cy="583046"/>
          </a:xfrm>
        </p:spPr>
        <p:txBody>
          <a:bodyPr/>
          <a:lstStyle/>
          <a:p>
            <a:r>
              <a:rPr lang="sv-SE" dirty="0"/>
              <a:t>Disposition av resultatet</a:t>
            </a:r>
          </a:p>
        </p:txBody>
      </p:sp>
      <p:sp>
        <p:nvSpPr>
          <p:cNvPr id="3" name="Platshållare för innehåll 2">
            <a:extLst>
              <a:ext uri="{FF2B5EF4-FFF2-40B4-BE49-F238E27FC236}">
                <a16:creationId xmlns:a16="http://schemas.microsoft.com/office/drawing/2014/main" id="{345D7FCC-C2B2-46FC-98C6-8AD7D25C183C}"/>
              </a:ext>
            </a:extLst>
          </p:cNvPr>
          <p:cNvSpPr>
            <a:spLocks noGrp="1"/>
          </p:cNvSpPr>
          <p:nvPr>
            <p:ph idx="1"/>
          </p:nvPr>
        </p:nvSpPr>
        <p:spPr/>
        <p:txBody>
          <a:bodyPr/>
          <a:lstStyle/>
          <a:p>
            <a:r>
              <a:rPr lang="sv-SE" sz="2100" dirty="0"/>
              <a:t>Styrelsen föreslår att till förfogande stående vinstmedel (kronor): </a:t>
            </a:r>
          </a:p>
          <a:p>
            <a:endParaRPr lang="sv-SE" dirty="0"/>
          </a:p>
          <a:p>
            <a:pPr marL="342900" lvl="1" indent="0">
              <a:buNone/>
            </a:pPr>
            <a:r>
              <a:rPr lang="sv-SE" dirty="0"/>
              <a:t> </a:t>
            </a:r>
          </a:p>
        </p:txBody>
      </p:sp>
      <p:graphicFrame>
        <p:nvGraphicFramePr>
          <p:cNvPr id="4" name="Tabell 4">
            <a:extLst>
              <a:ext uri="{FF2B5EF4-FFF2-40B4-BE49-F238E27FC236}">
                <a16:creationId xmlns:a16="http://schemas.microsoft.com/office/drawing/2014/main" id="{2E62672D-AD80-48D2-8D26-765786553FB2}"/>
              </a:ext>
            </a:extLst>
          </p:cNvPr>
          <p:cNvGraphicFramePr>
            <a:graphicFrameLocks noGrp="1"/>
          </p:cNvGraphicFramePr>
          <p:nvPr>
            <p:extLst>
              <p:ext uri="{D42A27DB-BD31-4B8C-83A1-F6EECF244321}">
                <p14:modId xmlns:p14="http://schemas.microsoft.com/office/powerpoint/2010/main" val="402147841"/>
              </p:ext>
            </p:extLst>
          </p:nvPr>
        </p:nvGraphicFramePr>
        <p:xfrm>
          <a:off x="628649" y="1542919"/>
          <a:ext cx="7886701" cy="2590800"/>
        </p:xfrm>
        <a:graphic>
          <a:graphicData uri="http://schemas.openxmlformats.org/drawingml/2006/table">
            <a:tbl>
              <a:tblPr firstRow="1" bandRow="1">
                <a:tableStyleId>{5C22544A-7EE6-4342-B048-85BDC9FD1C3A}</a:tableStyleId>
              </a:tblPr>
              <a:tblGrid>
                <a:gridCol w="6617435">
                  <a:extLst>
                    <a:ext uri="{9D8B030D-6E8A-4147-A177-3AD203B41FA5}">
                      <a16:colId xmlns:a16="http://schemas.microsoft.com/office/drawing/2014/main" val="976134899"/>
                    </a:ext>
                  </a:extLst>
                </a:gridCol>
                <a:gridCol w="1269266">
                  <a:extLst>
                    <a:ext uri="{9D8B030D-6E8A-4147-A177-3AD203B41FA5}">
                      <a16:colId xmlns:a16="http://schemas.microsoft.com/office/drawing/2014/main" val="680316429"/>
                    </a:ext>
                  </a:extLst>
                </a:gridCol>
              </a:tblGrid>
              <a:tr h="278130">
                <a:tc>
                  <a:txBody>
                    <a:bodyPr/>
                    <a:lstStyle/>
                    <a:p>
                      <a:endParaRPr lang="sv-SE" sz="1400" dirty="0"/>
                    </a:p>
                  </a:txBody>
                  <a:tcPr marL="68580" marR="68580" marT="34290" marB="34290"/>
                </a:tc>
                <a:tc>
                  <a:txBody>
                    <a:bodyPr/>
                    <a:lstStyle/>
                    <a:p>
                      <a:pPr algn="r"/>
                      <a:endParaRPr lang="sv-SE" sz="1400"/>
                    </a:p>
                  </a:txBody>
                  <a:tcPr marL="68580" marR="68580" marT="34290" marB="34290"/>
                </a:tc>
                <a:extLst>
                  <a:ext uri="{0D108BD9-81ED-4DB2-BD59-A6C34878D82A}">
                    <a16:rowId xmlns:a16="http://schemas.microsoft.com/office/drawing/2014/main" val="3408373032"/>
                  </a:ext>
                </a:extLst>
              </a:tr>
              <a:tr h="297180">
                <a:tc>
                  <a:txBody>
                    <a:bodyPr/>
                    <a:lstStyle/>
                    <a:p>
                      <a:r>
                        <a:rPr lang="sv-SE" sz="1500" dirty="0"/>
                        <a:t>Balanserad vinst</a:t>
                      </a:r>
                    </a:p>
                  </a:txBody>
                  <a:tcPr marL="68580" marR="68580" marT="34290" marB="34290"/>
                </a:tc>
                <a:tc>
                  <a:txBody>
                    <a:bodyPr/>
                    <a:lstStyle/>
                    <a:p>
                      <a:pPr algn="r"/>
                      <a:r>
                        <a:rPr lang="sv-SE" sz="1500" dirty="0"/>
                        <a:t>2 010 836</a:t>
                      </a:r>
                    </a:p>
                  </a:txBody>
                  <a:tcPr marL="68580" marR="68580" marT="34290" marB="34290"/>
                </a:tc>
                <a:extLst>
                  <a:ext uri="{0D108BD9-81ED-4DB2-BD59-A6C34878D82A}">
                    <a16:rowId xmlns:a16="http://schemas.microsoft.com/office/drawing/2014/main" val="1459874157"/>
                  </a:ext>
                </a:extLst>
              </a:tr>
              <a:tr h="297180">
                <a:tc>
                  <a:txBody>
                    <a:bodyPr/>
                    <a:lstStyle/>
                    <a:p>
                      <a:r>
                        <a:rPr lang="sv-SE" sz="1500" dirty="0"/>
                        <a:t>Årets resultat</a:t>
                      </a:r>
                    </a:p>
                  </a:txBody>
                  <a:tcPr marL="68580" marR="68580" marT="34290" marB="34290"/>
                </a:tc>
                <a:tc>
                  <a:txBody>
                    <a:bodyPr/>
                    <a:lstStyle/>
                    <a:p>
                      <a:pPr algn="r"/>
                      <a:r>
                        <a:rPr lang="sv-SE" sz="1500" dirty="0"/>
                        <a:t>27 751</a:t>
                      </a:r>
                    </a:p>
                  </a:txBody>
                  <a:tcPr marL="68580" marR="68580" marT="34290" marB="34290"/>
                </a:tc>
                <a:extLst>
                  <a:ext uri="{0D108BD9-81ED-4DB2-BD59-A6C34878D82A}">
                    <a16:rowId xmlns:a16="http://schemas.microsoft.com/office/drawing/2014/main" val="473415040"/>
                  </a:ext>
                </a:extLst>
              </a:tr>
              <a:tr h="297180">
                <a:tc>
                  <a:txBody>
                    <a:bodyPr/>
                    <a:lstStyle/>
                    <a:p>
                      <a:endParaRPr lang="sv-SE" sz="1500" b="1" dirty="0"/>
                    </a:p>
                  </a:txBody>
                  <a:tcPr marL="68580" marR="68580" marT="34290" marB="34290"/>
                </a:tc>
                <a:tc>
                  <a:txBody>
                    <a:bodyPr/>
                    <a:lstStyle/>
                    <a:p>
                      <a:pPr algn="r"/>
                      <a:r>
                        <a:rPr lang="sv-SE" sz="1500" b="1" dirty="0"/>
                        <a:t>2 038 587</a:t>
                      </a:r>
                    </a:p>
                  </a:txBody>
                  <a:tcPr marL="68580" marR="68580" marT="34290" marB="34290"/>
                </a:tc>
                <a:extLst>
                  <a:ext uri="{0D108BD9-81ED-4DB2-BD59-A6C34878D82A}">
                    <a16:rowId xmlns:a16="http://schemas.microsoft.com/office/drawing/2014/main" val="316012891"/>
                  </a:ext>
                </a:extLst>
              </a:tr>
              <a:tr h="297180">
                <a:tc>
                  <a:txBody>
                    <a:bodyPr/>
                    <a:lstStyle/>
                    <a:p>
                      <a:endParaRPr lang="sv-SE" sz="1500" dirty="0"/>
                    </a:p>
                  </a:txBody>
                  <a:tcPr marL="68580" marR="68580" marT="34290" marB="34290"/>
                </a:tc>
                <a:tc>
                  <a:txBody>
                    <a:bodyPr/>
                    <a:lstStyle/>
                    <a:p>
                      <a:pPr algn="r"/>
                      <a:endParaRPr lang="sv-SE" sz="1500" dirty="0"/>
                    </a:p>
                  </a:txBody>
                  <a:tcPr marL="68580" marR="68580" marT="34290" marB="34290"/>
                </a:tc>
                <a:extLst>
                  <a:ext uri="{0D108BD9-81ED-4DB2-BD59-A6C34878D82A}">
                    <a16:rowId xmlns:a16="http://schemas.microsoft.com/office/drawing/2014/main" val="244442002"/>
                  </a:ext>
                </a:extLst>
              </a:tr>
              <a:tr h="525780">
                <a:tc>
                  <a:txBody>
                    <a:bodyPr/>
                    <a:lstStyle/>
                    <a:p>
                      <a:r>
                        <a:rPr lang="sv-SE" sz="1500" dirty="0"/>
                        <a:t>Disponeras så att av ändamålsbestämda medel i motionsanläggningsfonden utökas med:</a:t>
                      </a:r>
                    </a:p>
                  </a:txBody>
                  <a:tcPr marL="68580" marR="68580" marT="34290" marB="34290"/>
                </a:tc>
                <a:tc>
                  <a:txBody>
                    <a:bodyPr/>
                    <a:lstStyle/>
                    <a:p>
                      <a:pPr algn="r"/>
                      <a:r>
                        <a:rPr lang="sv-SE" sz="1500" dirty="0"/>
                        <a:t>0</a:t>
                      </a:r>
                    </a:p>
                  </a:txBody>
                  <a:tcPr marL="68580" marR="68580" marT="34290" marB="34290"/>
                </a:tc>
                <a:extLst>
                  <a:ext uri="{0D108BD9-81ED-4DB2-BD59-A6C34878D82A}">
                    <a16:rowId xmlns:a16="http://schemas.microsoft.com/office/drawing/2014/main" val="26425829"/>
                  </a:ext>
                </a:extLst>
              </a:tr>
              <a:tr h="297180">
                <a:tc>
                  <a:txBody>
                    <a:bodyPr/>
                    <a:lstStyle/>
                    <a:p>
                      <a:r>
                        <a:rPr lang="sv-SE" sz="1500" dirty="0"/>
                        <a:t>I ny räkning överförs</a:t>
                      </a:r>
                    </a:p>
                  </a:txBody>
                  <a:tcPr marL="68580" marR="68580" marT="34290" marB="34290"/>
                </a:tc>
                <a:tc>
                  <a:txBody>
                    <a:bodyPr/>
                    <a:lstStyle/>
                    <a:p>
                      <a:pPr algn="r"/>
                      <a:r>
                        <a:rPr lang="sv-SE" sz="1500" dirty="0"/>
                        <a:t>2 038 587</a:t>
                      </a:r>
                    </a:p>
                  </a:txBody>
                  <a:tcPr marL="68580" marR="68580" marT="34290" marB="34290"/>
                </a:tc>
                <a:extLst>
                  <a:ext uri="{0D108BD9-81ED-4DB2-BD59-A6C34878D82A}">
                    <a16:rowId xmlns:a16="http://schemas.microsoft.com/office/drawing/2014/main" val="541975266"/>
                  </a:ext>
                </a:extLst>
              </a:tr>
              <a:tr h="297180">
                <a:tc>
                  <a:txBody>
                    <a:bodyPr/>
                    <a:lstStyle/>
                    <a:p>
                      <a:endParaRPr lang="sv-SE" sz="1500" b="1" dirty="0"/>
                    </a:p>
                  </a:txBody>
                  <a:tcPr marL="68580" marR="68580" marT="34290" marB="34290"/>
                </a:tc>
                <a:tc>
                  <a:txBody>
                    <a:bodyPr/>
                    <a:lstStyle/>
                    <a:p>
                      <a:pPr algn="r"/>
                      <a:r>
                        <a:rPr lang="sv-SE" sz="1500" b="1" dirty="0"/>
                        <a:t>2 038 587</a:t>
                      </a:r>
                    </a:p>
                  </a:txBody>
                  <a:tcPr marL="68580" marR="68580" marT="34290" marB="34290"/>
                </a:tc>
                <a:extLst>
                  <a:ext uri="{0D108BD9-81ED-4DB2-BD59-A6C34878D82A}">
                    <a16:rowId xmlns:a16="http://schemas.microsoft.com/office/drawing/2014/main" val="1926977386"/>
                  </a:ext>
                </a:extLst>
              </a:tr>
            </a:tbl>
          </a:graphicData>
        </a:graphic>
      </p:graphicFrame>
    </p:spTree>
    <p:extLst>
      <p:ext uri="{BB962C8B-B14F-4D97-AF65-F5344CB8AC3E}">
        <p14:creationId xmlns:p14="http://schemas.microsoft.com/office/powerpoint/2010/main" val="333912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dirty="0"/>
              <a:t>9. Revisorernas berättelse</a:t>
            </a:r>
          </a:p>
        </p:txBody>
      </p:sp>
    </p:spTree>
    <p:extLst>
      <p:ext uri="{BB962C8B-B14F-4D97-AF65-F5344CB8AC3E}">
        <p14:creationId xmlns:p14="http://schemas.microsoft.com/office/powerpoint/2010/main" val="113535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10. Fastställande av resultat- och balansräkning</a:t>
            </a:r>
          </a:p>
        </p:txBody>
      </p:sp>
    </p:spTree>
    <p:extLst>
      <p:ext uri="{BB962C8B-B14F-4D97-AF65-F5344CB8AC3E}">
        <p14:creationId xmlns:p14="http://schemas.microsoft.com/office/powerpoint/2010/main" val="56293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587828" y="2069220"/>
            <a:ext cx="7968343" cy="583046"/>
          </a:xfrm>
        </p:spPr>
        <p:txBody>
          <a:bodyPr/>
          <a:lstStyle/>
          <a:p>
            <a:pPr algn="ctr">
              <a:lnSpc>
                <a:spcPct val="100000"/>
              </a:lnSpc>
            </a:pPr>
            <a:r>
              <a:rPr lang="sv-SE" sz="4400"/>
              <a:t>11. Beslut om ansvarsfrihet åt styrelseledamöterna avseende verksamhetsåret 2020</a:t>
            </a:r>
          </a:p>
        </p:txBody>
      </p:sp>
    </p:spTree>
    <p:extLst>
      <p:ext uri="{BB962C8B-B14F-4D97-AF65-F5344CB8AC3E}">
        <p14:creationId xmlns:p14="http://schemas.microsoft.com/office/powerpoint/2010/main" val="48606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AD8A97DC-2B60-164F-AC5D-7027497C4E90}"/>
              </a:ext>
            </a:extLst>
          </p:cNvPr>
          <p:cNvPicPr>
            <a:picLocks noGrp="1" noChangeAspect="1"/>
          </p:cNvPicPr>
          <p:nvPr>
            <p:ph type="pic" idx="1"/>
          </p:nvPr>
        </p:nvPicPr>
        <p:blipFill>
          <a:blip r:embed="rId2"/>
          <a:srcRect t="7665" b="7665"/>
          <a:stretch>
            <a:fillRect/>
          </a:stretch>
        </p:blipFill>
        <p:spPr>
          <a:xfrm>
            <a:off x="1570955" y="849524"/>
            <a:ext cx="6021706" cy="3398548"/>
          </a:xfrm>
        </p:spPr>
      </p:pic>
      <p:sp>
        <p:nvSpPr>
          <p:cNvPr id="8" name="Platshållare för text 6">
            <a:extLst>
              <a:ext uri="{FF2B5EF4-FFF2-40B4-BE49-F238E27FC236}">
                <a16:creationId xmlns:a16="http://schemas.microsoft.com/office/drawing/2014/main" id="{42B3D8E7-6EBA-46AB-86D1-074B32368376}"/>
              </a:ext>
            </a:extLst>
          </p:cNvPr>
          <p:cNvSpPr txBox="1">
            <a:spLocks/>
          </p:cNvSpPr>
          <p:nvPr/>
        </p:nvSpPr>
        <p:spPr>
          <a:xfrm>
            <a:off x="2330708" y="3254610"/>
            <a:ext cx="4502198" cy="1161750"/>
          </a:xfrm>
          <a:prstGeom prst="rect">
            <a:avLst/>
          </a:prstGeom>
          <a:solidFill>
            <a:schemeClr val="bg1"/>
          </a:solidFill>
        </p:spPr>
        <p:txBody>
          <a:bodyPr vert="horz" wrap="square" lIns="180000" tIns="72000" rIns="180000" bIns="251999" rtlCol="0">
            <a:spAutoFit/>
          </a:bodyPr>
          <a:lstStyle>
            <a:lvl1pPr marL="0" indent="0" algn="ctr" defTabSz="457200" rtl="0" eaLnBrk="1" fontAlgn="base" hangingPunct="1">
              <a:lnSpc>
                <a:spcPct val="120000"/>
              </a:lnSpc>
              <a:spcBef>
                <a:spcPct val="20000"/>
              </a:spcBef>
              <a:spcAft>
                <a:spcPct val="0"/>
              </a:spcAft>
              <a:buFont typeface="Arial" charset="0"/>
              <a:buNone/>
              <a:defRPr sz="1200" b="0" i="0" kern="1200" spc="-20" baseline="0">
                <a:solidFill>
                  <a:srgbClr val="30302E"/>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b="1" dirty="0"/>
              <a:t>Förslag medlemsavgift</a:t>
            </a:r>
          </a:p>
          <a:p>
            <a:r>
              <a:rPr lang="sv-SE" sz="1600" b="1" dirty="0"/>
              <a:t>Behålla nuvarande: 150 kr per år</a:t>
            </a:r>
          </a:p>
        </p:txBody>
      </p:sp>
    </p:spTree>
    <p:extLst>
      <p:ext uri="{BB962C8B-B14F-4D97-AF65-F5344CB8AC3E}">
        <p14:creationId xmlns:p14="http://schemas.microsoft.com/office/powerpoint/2010/main" val="21906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587828" y="2069220"/>
            <a:ext cx="7968343" cy="583046"/>
          </a:xfrm>
        </p:spPr>
        <p:txBody>
          <a:bodyPr/>
          <a:lstStyle/>
          <a:p>
            <a:pPr algn="ctr">
              <a:lnSpc>
                <a:spcPct val="100000"/>
              </a:lnSpc>
            </a:pPr>
            <a:r>
              <a:rPr lang="sv-SE" sz="4400"/>
              <a:t>12. Fastställande av medlemsavgift</a:t>
            </a:r>
          </a:p>
        </p:txBody>
      </p:sp>
    </p:spTree>
    <p:extLst>
      <p:ext uri="{BB962C8B-B14F-4D97-AF65-F5344CB8AC3E}">
        <p14:creationId xmlns:p14="http://schemas.microsoft.com/office/powerpoint/2010/main" val="28578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13. Behandling av och beslut om propositioner</a:t>
            </a:r>
            <a:endParaRPr lang="sv-SE">
              <a:solidFill>
                <a:srgbClr val="30302E"/>
              </a:solidFill>
            </a:endParaRPr>
          </a:p>
        </p:txBody>
      </p:sp>
    </p:spTree>
    <p:extLst>
      <p:ext uri="{BB962C8B-B14F-4D97-AF65-F5344CB8AC3E}">
        <p14:creationId xmlns:p14="http://schemas.microsoft.com/office/powerpoint/2010/main" val="283367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40A0CE-0CF7-514E-B293-734253767AB7}"/>
              </a:ext>
            </a:extLst>
          </p:cNvPr>
          <p:cNvSpPr>
            <a:spLocks noGrp="1"/>
          </p:cNvSpPr>
          <p:nvPr>
            <p:ph type="title"/>
          </p:nvPr>
        </p:nvSpPr>
        <p:spPr/>
        <p:txBody>
          <a:bodyPr/>
          <a:lstStyle/>
          <a:p>
            <a:r>
              <a:rPr lang="sv-SE"/>
              <a:t>1. Öppnande av årsmötet</a:t>
            </a:r>
          </a:p>
        </p:txBody>
      </p:sp>
    </p:spTree>
    <p:extLst>
      <p:ext uri="{BB962C8B-B14F-4D97-AF65-F5344CB8AC3E}">
        <p14:creationId xmlns:p14="http://schemas.microsoft.com/office/powerpoint/2010/main" val="8170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1548704"/>
            <a:ext cx="7031762" cy="583046"/>
          </a:xfrm>
        </p:spPr>
        <p:txBody>
          <a:bodyPr/>
          <a:lstStyle/>
          <a:p>
            <a:pPr algn="ctr">
              <a:lnSpc>
                <a:spcPct val="100000"/>
              </a:lnSpc>
            </a:pPr>
            <a:r>
              <a:rPr lang="sv-SE" sz="4400"/>
              <a:t>Proposition 1</a:t>
            </a:r>
            <a:endParaRPr lang="sv-SE">
              <a:solidFill>
                <a:srgbClr val="30302E"/>
              </a:solidFill>
            </a:endParaRPr>
          </a:p>
        </p:txBody>
      </p:sp>
      <p:sp>
        <p:nvSpPr>
          <p:cNvPr id="3" name="Rubrik 1">
            <a:extLst>
              <a:ext uri="{FF2B5EF4-FFF2-40B4-BE49-F238E27FC236}">
                <a16:creationId xmlns:a16="http://schemas.microsoft.com/office/drawing/2014/main" id="{DB66BBE1-3D6B-4189-AB59-205BE8DC0B23}"/>
              </a:ext>
            </a:extLst>
          </p:cNvPr>
          <p:cNvSpPr txBox="1">
            <a:spLocks/>
          </p:cNvSpPr>
          <p:nvPr/>
        </p:nvSpPr>
        <p:spPr>
          <a:xfrm>
            <a:off x="1076448" y="2775988"/>
            <a:ext cx="7031762" cy="583046"/>
          </a:xfrm>
          <a:prstGeom prst="rect">
            <a:avLst/>
          </a:prstGeom>
        </p:spPr>
        <p:txBody>
          <a:bodyPr vert="horz" lIns="91440" tIns="45720" rIns="91440" bIns="45720" rtlCol="0" anchor="ctr">
            <a:noAutofit/>
          </a:bodyPr>
          <a:lstStyle>
            <a:lvl1pPr algn="l"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gn="ctr">
              <a:lnSpc>
                <a:spcPct val="100000"/>
              </a:lnSpc>
            </a:pPr>
            <a:r>
              <a:rPr lang="sv-SE">
                <a:solidFill>
                  <a:srgbClr val="262626"/>
                </a:solidFill>
              </a:rPr>
              <a:t>Stadgeändring med syfte att kunna genomföra årsmöten digitalt vid behov.</a:t>
            </a:r>
            <a:endParaRPr lang="sv-SE" sz="2000">
              <a:solidFill>
                <a:srgbClr val="262626"/>
              </a:solidFill>
            </a:endParaRPr>
          </a:p>
        </p:txBody>
      </p:sp>
    </p:spTree>
    <p:extLst>
      <p:ext uri="{BB962C8B-B14F-4D97-AF65-F5344CB8AC3E}">
        <p14:creationId xmlns:p14="http://schemas.microsoft.com/office/powerpoint/2010/main" val="315920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14. Behandling av och beslut om motioner</a:t>
            </a:r>
            <a:endParaRPr lang="sv-SE">
              <a:solidFill>
                <a:srgbClr val="30302E"/>
              </a:solidFill>
            </a:endParaRPr>
          </a:p>
        </p:txBody>
      </p:sp>
    </p:spTree>
    <p:extLst>
      <p:ext uri="{BB962C8B-B14F-4D97-AF65-F5344CB8AC3E}">
        <p14:creationId xmlns:p14="http://schemas.microsoft.com/office/powerpoint/2010/main" val="31747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15. Presentation av verksamhetsplan och budget för innevarande verksamhetsår 2021</a:t>
            </a:r>
            <a:endParaRPr lang="sv-SE">
              <a:solidFill>
                <a:srgbClr val="30302E"/>
              </a:solidFill>
            </a:endParaRPr>
          </a:p>
        </p:txBody>
      </p:sp>
    </p:spTree>
    <p:extLst>
      <p:ext uri="{BB962C8B-B14F-4D97-AF65-F5344CB8AC3E}">
        <p14:creationId xmlns:p14="http://schemas.microsoft.com/office/powerpoint/2010/main" val="174179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FABBF5-D461-474D-ABC4-9719E6BC6A23}"/>
              </a:ext>
            </a:extLst>
          </p:cNvPr>
          <p:cNvSpPr>
            <a:spLocks noGrp="1"/>
          </p:cNvSpPr>
          <p:nvPr>
            <p:ph type="title"/>
          </p:nvPr>
        </p:nvSpPr>
        <p:spPr>
          <a:xfrm>
            <a:off x="1825171" y="502932"/>
            <a:ext cx="5493657" cy="583046"/>
          </a:xfrm>
        </p:spPr>
        <p:txBody>
          <a:bodyPr>
            <a:normAutofit fontScale="90000"/>
          </a:bodyPr>
          <a:lstStyle/>
          <a:p>
            <a:pPr algn="ctr"/>
            <a:r>
              <a:rPr lang="sv-SE" dirty="0"/>
              <a:t>Verksamhetsplan 2021</a:t>
            </a:r>
            <a:br>
              <a:rPr lang="sv-SE" dirty="0"/>
            </a:br>
            <a:endParaRPr lang="sv-SE" dirty="0"/>
          </a:p>
        </p:txBody>
      </p:sp>
      <p:pic>
        <p:nvPicPr>
          <p:cNvPr id="12" name="Bildobjekt 11">
            <a:extLst>
              <a:ext uri="{FF2B5EF4-FFF2-40B4-BE49-F238E27FC236}">
                <a16:creationId xmlns:a16="http://schemas.microsoft.com/office/drawing/2014/main" id="{9716B466-4708-4535-A8CE-0387A237AE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468" y="2441198"/>
            <a:ext cx="4141441" cy="2659139"/>
          </a:xfrm>
          <a:prstGeom prst="rect">
            <a:avLst/>
          </a:prstGeom>
          <a:noFill/>
          <a:ln>
            <a:noFill/>
          </a:ln>
          <a:effectLst>
            <a:softEdge rad="558800"/>
          </a:effectLst>
        </p:spPr>
      </p:pic>
      <p:sp>
        <p:nvSpPr>
          <p:cNvPr id="13" name="textruta 12">
            <a:extLst>
              <a:ext uri="{FF2B5EF4-FFF2-40B4-BE49-F238E27FC236}">
                <a16:creationId xmlns:a16="http://schemas.microsoft.com/office/drawing/2014/main" id="{3E21CA68-C5FA-46C4-B37D-5403057D27C3}"/>
              </a:ext>
            </a:extLst>
          </p:cNvPr>
          <p:cNvSpPr txBox="1"/>
          <p:nvPr/>
        </p:nvSpPr>
        <p:spPr>
          <a:xfrm>
            <a:off x="1898327" y="944918"/>
            <a:ext cx="5420501" cy="1264642"/>
          </a:xfrm>
          <a:prstGeom prst="rect">
            <a:avLst/>
          </a:prstGeom>
          <a:noFill/>
          <a:ln>
            <a:noFill/>
          </a:ln>
        </p:spPr>
        <p:txBody>
          <a:bodyPr wrap="square">
            <a:spAutoFit/>
          </a:bodyPr>
          <a:lstStyle/>
          <a:p>
            <a:pPr algn="ctr">
              <a:lnSpc>
                <a:spcPct val="107000"/>
              </a:lnSpc>
            </a:pPr>
            <a:r>
              <a:rPr lang="sv-SE" sz="1800" b="1" dirty="0">
                <a:solidFill>
                  <a:srgbClr val="6B000D"/>
                </a:solidFill>
                <a:effectLst/>
                <a:latin typeface="Calibri" panose="020F0502020204030204" pitchFamily="34" charset="0"/>
                <a:ea typeface="Calibri" panose="020F0502020204030204" pitchFamily="34" charset="0"/>
                <a:cs typeface="Times New Roman" panose="02020603050405020304" pitchFamily="18" charset="0"/>
              </a:rPr>
              <a:t>MÅLBILD</a:t>
            </a:r>
          </a:p>
          <a:p>
            <a:pPr algn="ctr">
              <a:lnSpc>
                <a:spcPct val="107000"/>
              </a:lnSpc>
            </a:pPr>
            <a:r>
              <a:rPr lang="sv-SE" sz="1800" dirty="0">
                <a:solidFill>
                  <a:srgbClr val="6B000D"/>
                </a:solidFill>
                <a:effectLst/>
                <a:latin typeface="Calibri" panose="020F0502020204030204" pitchFamily="34" charset="0"/>
                <a:ea typeface="Calibri" panose="020F0502020204030204" pitchFamily="34" charset="0"/>
                <a:cs typeface="Times New Roman" panose="02020603050405020304" pitchFamily="18" charset="0"/>
              </a:rPr>
              <a:t>”Vi ska var bäst på att inspirera dig att komma igång med din träning</a:t>
            </a:r>
            <a:endParaRPr lang="sv-SE" sz="1400" dirty="0">
              <a:solidFill>
                <a:srgbClr val="6B000D"/>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buFont typeface="Calibri" panose="020F0502020204030204" pitchFamily="34" charset="0"/>
              <a:buChar char="-"/>
            </a:pPr>
            <a:r>
              <a:rPr lang="sv-SE" sz="1800" dirty="0">
                <a:solidFill>
                  <a:srgbClr val="6B000D"/>
                </a:solidFill>
                <a:effectLst/>
                <a:latin typeface="Calibri" panose="020F0502020204030204" pitchFamily="34" charset="0"/>
                <a:ea typeface="Calibri" panose="020F0502020204030204" pitchFamily="34" charset="0"/>
                <a:cs typeface="Times New Roman" panose="02020603050405020304" pitchFamily="18" charset="0"/>
              </a:rPr>
              <a:t>och få dig att trivas så du alltid vill fortsätta”</a:t>
            </a:r>
            <a:endParaRPr lang="sv-SE" sz="1400" dirty="0">
              <a:solidFill>
                <a:srgbClr val="6B000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26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FABBF5-D461-474D-ABC4-9719E6BC6A23}"/>
              </a:ext>
            </a:extLst>
          </p:cNvPr>
          <p:cNvSpPr>
            <a:spLocks noGrp="1"/>
          </p:cNvSpPr>
          <p:nvPr>
            <p:ph type="title"/>
          </p:nvPr>
        </p:nvSpPr>
        <p:spPr>
          <a:xfrm>
            <a:off x="1825171" y="502932"/>
            <a:ext cx="5493657" cy="583046"/>
          </a:xfrm>
        </p:spPr>
        <p:txBody>
          <a:bodyPr>
            <a:normAutofit fontScale="90000"/>
          </a:bodyPr>
          <a:lstStyle/>
          <a:p>
            <a:pPr algn="ctr"/>
            <a:r>
              <a:rPr lang="sv-SE" dirty="0"/>
              <a:t>Verksamhetsplan 2021</a:t>
            </a:r>
            <a:br>
              <a:rPr lang="sv-SE" dirty="0"/>
            </a:br>
            <a:endParaRPr lang="sv-SE" dirty="0"/>
          </a:p>
        </p:txBody>
      </p:sp>
      <p:sp>
        <p:nvSpPr>
          <p:cNvPr id="7" name="Rubrik 1">
            <a:extLst>
              <a:ext uri="{FF2B5EF4-FFF2-40B4-BE49-F238E27FC236}">
                <a16:creationId xmlns:a16="http://schemas.microsoft.com/office/drawing/2014/main" id="{96586779-E482-4974-B895-7E95B824410A}"/>
              </a:ext>
            </a:extLst>
          </p:cNvPr>
          <p:cNvSpPr txBox="1">
            <a:spLocks/>
          </p:cNvSpPr>
          <p:nvPr/>
        </p:nvSpPr>
        <p:spPr>
          <a:xfrm>
            <a:off x="902322" y="1123525"/>
            <a:ext cx="4409266" cy="448967"/>
          </a:xfrm>
          <a:prstGeom prst="rect">
            <a:avLst/>
          </a:prstGeom>
          <a:solidFill>
            <a:schemeClr val="bg1"/>
          </a:solidFill>
        </p:spPr>
        <p:txBody>
          <a:bodyPr vert="horz" lIns="91440" tIns="45720" rIns="91440" bIns="45720" rtlCol="0" anchor="ctr">
            <a:noAutofit/>
          </a:bodyPr>
          <a:lstStyle>
            <a:lvl1pPr algn="l" defTabSz="457200" rtl="0" eaLnBrk="1" fontAlgn="base" hangingPunct="1">
              <a:lnSpc>
                <a:spcPct val="90000"/>
              </a:lnSpc>
              <a:spcBef>
                <a:spcPct val="0"/>
              </a:spcBef>
              <a:spcAft>
                <a:spcPct val="0"/>
              </a:spcAft>
              <a:defRPr sz="3200" b="1" i="0" kern="1200" spc="-120" baseline="0">
                <a:solidFill>
                  <a:srgbClr val="30302E"/>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1500" dirty="0">
                <a:solidFill>
                  <a:srgbClr val="6B000D"/>
                </a:solidFill>
              </a:rPr>
              <a:t>Vi vill behålla våra funktionärernas engagemang och lust</a:t>
            </a:r>
          </a:p>
        </p:txBody>
      </p:sp>
      <p:sp>
        <p:nvSpPr>
          <p:cNvPr id="20" name="Rubrik 1">
            <a:extLst>
              <a:ext uri="{FF2B5EF4-FFF2-40B4-BE49-F238E27FC236}">
                <a16:creationId xmlns:a16="http://schemas.microsoft.com/office/drawing/2014/main" id="{ABD9B878-CFC4-4F77-98AF-9DA65417AEAF}"/>
              </a:ext>
            </a:extLst>
          </p:cNvPr>
          <p:cNvSpPr txBox="1">
            <a:spLocks/>
          </p:cNvSpPr>
          <p:nvPr/>
        </p:nvSpPr>
        <p:spPr>
          <a:xfrm>
            <a:off x="902322" y="1795658"/>
            <a:ext cx="4409266" cy="578899"/>
          </a:xfrm>
          <a:prstGeom prst="rect">
            <a:avLst/>
          </a:prstGeom>
          <a:solidFill>
            <a:schemeClr val="bg1"/>
          </a:solidFill>
        </p:spPr>
        <p:txBody>
          <a:bodyPr vert="horz" lIns="91440" tIns="45720" rIns="91440" bIns="45720" rtlCol="0" anchor="ctr">
            <a:noAutofit/>
          </a:bodyPr>
          <a:lstStyle>
            <a:lvl1pPr algn="l" defTabSz="457200" rtl="0" eaLnBrk="1" fontAlgn="base" hangingPunct="1">
              <a:lnSpc>
                <a:spcPct val="90000"/>
              </a:lnSpc>
              <a:spcBef>
                <a:spcPct val="0"/>
              </a:spcBef>
              <a:spcAft>
                <a:spcPct val="0"/>
              </a:spcAft>
              <a:defRPr sz="3200" b="1" i="0" kern="1200" spc="-120" baseline="0">
                <a:solidFill>
                  <a:srgbClr val="30302E"/>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1500" dirty="0">
                <a:solidFill>
                  <a:srgbClr val="6B000D"/>
                </a:solidFill>
              </a:rPr>
              <a:t>Vi vill behålla nuvarande medlemmar och få tidigare medlemmar att komma tillbaka</a:t>
            </a:r>
          </a:p>
        </p:txBody>
      </p:sp>
      <p:sp>
        <p:nvSpPr>
          <p:cNvPr id="21" name="Rubrik 1">
            <a:extLst>
              <a:ext uri="{FF2B5EF4-FFF2-40B4-BE49-F238E27FC236}">
                <a16:creationId xmlns:a16="http://schemas.microsoft.com/office/drawing/2014/main" id="{58E1D2E0-F868-4ECF-A33F-2F801DFD53C3}"/>
              </a:ext>
            </a:extLst>
          </p:cNvPr>
          <p:cNvSpPr txBox="1">
            <a:spLocks/>
          </p:cNvSpPr>
          <p:nvPr/>
        </p:nvSpPr>
        <p:spPr>
          <a:xfrm>
            <a:off x="902322" y="2619646"/>
            <a:ext cx="4409266" cy="478215"/>
          </a:xfrm>
          <a:prstGeom prst="rect">
            <a:avLst/>
          </a:prstGeom>
          <a:solidFill>
            <a:schemeClr val="bg1"/>
          </a:solidFill>
        </p:spPr>
        <p:txBody>
          <a:bodyPr vert="horz" lIns="91440" tIns="45720" rIns="91440" bIns="45720" rtlCol="0" anchor="ctr">
            <a:noAutofit/>
          </a:bodyPr>
          <a:lstStyle>
            <a:lvl1pPr algn="l" defTabSz="457200" rtl="0" eaLnBrk="1" fontAlgn="base" hangingPunct="1">
              <a:lnSpc>
                <a:spcPct val="90000"/>
              </a:lnSpc>
              <a:spcBef>
                <a:spcPct val="0"/>
              </a:spcBef>
              <a:spcAft>
                <a:spcPct val="0"/>
              </a:spcAft>
              <a:defRPr sz="3200" b="1" i="0" kern="1200" spc="-120" baseline="0">
                <a:solidFill>
                  <a:srgbClr val="30302E"/>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1500" dirty="0">
                <a:solidFill>
                  <a:srgbClr val="6B000D"/>
                </a:solidFill>
              </a:rPr>
              <a:t>Vi vill vara relevanta för fler </a:t>
            </a:r>
            <a:r>
              <a:rPr lang="sv-SE" sz="1500" dirty="0" err="1">
                <a:solidFill>
                  <a:srgbClr val="6B000D"/>
                </a:solidFill>
              </a:rPr>
              <a:t>målgruppergenom</a:t>
            </a:r>
            <a:r>
              <a:rPr lang="sv-SE" sz="1500" dirty="0">
                <a:solidFill>
                  <a:srgbClr val="6B000D"/>
                </a:solidFill>
              </a:rPr>
              <a:t> att utveckla vår träning och erbjudande </a:t>
            </a:r>
          </a:p>
        </p:txBody>
      </p:sp>
      <p:sp>
        <p:nvSpPr>
          <p:cNvPr id="22" name="Rubrik 1">
            <a:extLst>
              <a:ext uri="{FF2B5EF4-FFF2-40B4-BE49-F238E27FC236}">
                <a16:creationId xmlns:a16="http://schemas.microsoft.com/office/drawing/2014/main" id="{2636172A-0D06-48CD-A18F-F7273A7E0D26}"/>
              </a:ext>
            </a:extLst>
          </p:cNvPr>
          <p:cNvSpPr txBox="1">
            <a:spLocks/>
          </p:cNvSpPr>
          <p:nvPr/>
        </p:nvSpPr>
        <p:spPr>
          <a:xfrm>
            <a:off x="1080653" y="4145016"/>
            <a:ext cx="3740728" cy="578898"/>
          </a:xfrm>
          <a:prstGeom prst="rect">
            <a:avLst/>
          </a:prstGeom>
          <a:noFill/>
        </p:spPr>
        <p:txBody>
          <a:bodyPr vert="horz" lIns="91440" tIns="45720" rIns="91440" bIns="45720" rtlCol="0" anchor="ctr">
            <a:noAutofit/>
          </a:bodyPr>
          <a:lstStyle>
            <a:lvl1pPr algn="l" defTabSz="457200" rtl="0" eaLnBrk="1" fontAlgn="base" hangingPunct="1">
              <a:lnSpc>
                <a:spcPct val="90000"/>
              </a:lnSpc>
              <a:spcBef>
                <a:spcPct val="0"/>
              </a:spcBef>
              <a:spcAft>
                <a:spcPct val="0"/>
              </a:spcAft>
              <a:defRPr sz="3200" b="1" i="0" kern="1200" spc="-120" baseline="0">
                <a:solidFill>
                  <a:srgbClr val="30302E"/>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gn="ctr"/>
            <a:r>
              <a:rPr lang="sv-SE" sz="2000" dirty="0">
                <a:solidFill>
                  <a:srgbClr val="6B000D"/>
                </a:solidFill>
              </a:rPr>
              <a:t>VÄXA TILLBAKA</a:t>
            </a:r>
          </a:p>
        </p:txBody>
      </p:sp>
      <p:pic>
        <p:nvPicPr>
          <p:cNvPr id="12" name="Bildobjekt 11">
            <a:extLst>
              <a:ext uri="{FF2B5EF4-FFF2-40B4-BE49-F238E27FC236}">
                <a16:creationId xmlns:a16="http://schemas.microsoft.com/office/drawing/2014/main" id="{9716B466-4708-4535-A8CE-0387A237AE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1709" y="2085108"/>
            <a:ext cx="3685309" cy="2871355"/>
          </a:xfrm>
          <a:prstGeom prst="rect">
            <a:avLst/>
          </a:prstGeom>
          <a:noFill/>
          <a:ln>
            <a:noFill/>
          </a:ln>
          <a:effectLst>
            <a:softEdge rad="558800"/>
          </a:effectLst>
        </p:spPr>
      </p:pic>
      <p:sp>
        <p:nvSpPr>
          <p:cNvPr id="14" name="Rubrik 1">
            <a:extLst>
              <a:ext uri="{FF2B5EF4-FFF2-40B4-BE49-F238E27FC236}">
                <a16:creationId xmlns:a16="http://schemas.microsoft.com/office/drawing/2014/main" id="{2DA758D5-B4A4-4DDB-B5F4-80348BCA40E1}"/>
              </a:ext>
            </a:extLst>
          </p:cNvPr>
          <p:cNvSpPr txBox="1">
            <a:spLocks/>
          </p:cNvSpPr>
          <p:nvPr/>
        </p:nvSpPr>
        <p:spPr>
          <a:xfrm>
            <a:off x="902322" y="3342951"/>
            <a:ext cx="4409265" cy="321576"/>
          </a:xfrm>
          <a:prstGeom prst="rect">
            <a:avLst/>
          </a:prstGeom>
          <a:solidFill>
            <a:schemeClr val="bg1"/>
          </a:solidFill>
        </p:spPr>
        <p:txBody>
          <a:bodyPr vert="horz" lIns="91440" tIns="45720" rIns="91440" bIns="45720" rtlCol="0" anchor="ctr">
            <a:noAutofit/>
          </a:bodyPr>
          <a:lstStyle>
            <a:lvl1pPr algn="l" defTabSz="457200" rtl="0" eaLnBrk="1" fontAlgn="base" hangingPunct="1">
              <a:lnSpc>
                <a:spcPct val="90000"/>
              </a:lnSpc>
              <a:spcBef>
                <a:spcPct val="0"/>
              </a:spcBef>
              <a:spcAft>
                <a:spcPct val="0"/>
              </a:spcAft>
              <a:defRPr sz="3200" b="1" i="0" kern="1200" spc="-120" baseline="0">
                <a:solidFill>
                  <a:srgbClr val="30302E"/>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1500" dirty="0">
                <a:solidFill>
                  <a:srgbClr val="6B000D"/>
                </a:solidFill>
              </a:rPr>
              <a:t>Vi vill utveckla strategiska samarbeten</a:t>
            </a:r>
          </a:p>
        </p:txBody>
      </p:sp>
      <p:sp>
        <p:nvSpPr>
          <p:cNvPr id="4" name="Pil: nedåt 3">
            <a:extLst>
              <a:ext uri="{FF2B5EF4-FFF2-40B4-BE49-F238E27FC236}">
                <a16:creationId xmlns:a16="http://schemas.microsoft.com/office/drawing/2014/main" id="{CD32E9D4-75B5-46E3-BFCB-010E3EEE357A}"/>
              </a:ext>
            </a:extLst>
          </p:cNvPr>
          <p:cNvSpPr/>
          <p:nvPr/>
        </p:nvSpPr>
        <p:spPr>
          <a:xfrm>
            <a:off x="2736271" y="3761789"/>
            <a:ext cx="429491" cy="321576"/>
          </a:xfrm>
          <a:prstGeom prst="downArrow">
            <a:avLst/>
          </a:prstGeom>
          <a:gradFill>
            <a:gsLst>
              <a:gs pos="0">
                <a:srgbClr val="6B000D"/>
              </a:gs>
              <a:gs pos="100000">
                <a:schemeClr val="dk1">
                  <a:tint val="50000"/>
                  <a:shade val="100000"/>
                  <a:satMod val="350000"/>
                </a:schemeClr>
              </a:gs>
            </a:gsLst>
          </a:gradFill>
          <a:ln>
            <a:solidFill>
              <a:srgbClr val="6B000D"/>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699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DD86E-2FFB-4087-9811-205146C3FC09}"/>
              </a:ext>
            </a:extLst>
          </p:cNvPr>
          <p:cNvSpPr>
            <a:spLocks noGrp="1"/>
          </p:cNvSpPr>
          <p:nvPr>
            <p:ph type="title"/>
          </p:nvPr>
        </p:nvSpPr>
        <p:spPr>
          <a:xfrm>
            <a:off x="1439333" y="785491"/>
            <a:ext cx="6265334" cy="583046"/>
          </a:xfrm>
        </p:spPr>
        <p:txBody>
          <a:bodyPr/>
          <a:lstStyle/>
          <a:p>
            <a:r>
              <a:rPr lang="sv-SE" dirty="0"/>
              <a:t>Budget 2021</a:t>
            </a:r>
          </a:p>
        </p:txBody>
      </p:sp>
      <p:sp>
        <p:nvSpPr>
          <p:cNvPr id="3" name="Platshållare för innehåll 2">
            <a:extLst>
              <a:ext uri="{FF2B5EF4-FFF2-40B4-BE49-F238E27FC236}">
                <a16:creationId xmlns:a16="http://schemas.microsoft.com/office/drawing/2014/main" id="{F373E798-1230-4D64-94B3-A8B05553B518}"/>
              </a:ext>
            </a:extLst>
          </p:cNvPr>
          <p:cNvSpPr>
            <a:spLocks noGrp="1"/>
          </p:cNvSpPr>
          <p:nvPr>
            <p:ph idx="1"/>
          </p:nvPr>
        </p:nvSpPr>
        <p:spPr>
          <a:xfrm>
            <a:off x="1522461" y="1968726"/>
            <a:ext cx="6265334" cy="1633056"/>
          </a:xfrm>
        </p:spPr>
        <p:txBody>
          <a:bodyPr>
            <a:normAutofit/>
          </a:bodyPr>
          <a:lstStyle/>
          <a:p>
            <a:r>
              <a:rPr lang="sv-SE" sz="3200" b="1"/>
              <a:t>Budgeterat resultat </a:t>
            </a:r>
          </a:p>
          <a:p>
            <a:endParaRPr lang="sv-SE" sz="3600" b="1"/>
          </a:p>
          <a:p>
            <a:r>
              <a:rPr lang="sv-SE" sz="3600" b="1">
                <a:solidFill>
                  <a:srgbClr val="FF0000"/>
                </a:solidFill>
              </a:rPr>
              <a:t>- 922 tkr</a:t>
            </a:r>
            <a:endParaRPr lang="sv-SE" sz="3600" b="1" dirty="0">
              <a:solidFill>
                <a:srgbClr val="FF0000"/>
              </a:solidFill>
            </a:endParaRPr>
          </a:p>
        </p:txBody>
      </p:sp>
    </p:spTree>
    <p:extLst>
      <p:ext uri="{BB962C8B-B14F-4D97-AF65-F5344CB8AC3E}">
        <p14:creationId xmlns:p14="http://schemas.microsoft.com/office/powerpoint/2010/main" val="212393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DD86E-2FFB-4087-9811-205146C3FC09}"/>
              </a:ext>
            </a:extLst>
          </p:cNvPr>
          <p:cNvSpPr>
            <a:spLocks noGrp="1"/>
          </p:cNvSpPr>
          <p:nvPr>
            <p:ph type="title"/>
          </p:nvPr>
        </p:nvSpPr>
        <p:spPr>
          <a:xfrm>
            <a:off x="135467" y="6173"/>
            <a:ext cx="1097588" cy="284018"/>
          </a:xfrm>
        </p:spPr>
        <p:txBody>
          <a:bodyPr>
            <a:normAutofit fontScale="90000"/>
          </a:bodyPr>
          <a:lstStyle/>
          <a:p>
            <a:r>
              <a:rPr lang="sv-SE" sz="1600" dirty="0"/>
              <a:t>Budget 2021</a:t>
            </a:r>
          </a:p>
        </p:txBody>
      </p:sp>
      <p:sp>
        <p:nvSpPr>
          <p:cNvPr id="3" name="Platshållare för innehåll 2">
            <a:extLst>
              <a:ext uri="{FF2B5EF4-FFF2-40B4-BE49-F238E27FC236}">
                <a16:creationId xmlns:a16="http://schemas.microsoft.com/office/drawing/2014/main" id="{F373E798-1230-4D64-94B3-A8B05553B518}"/>
              </a:ext>
            </a:extLst>
          </p:cNvPr>
          <p:cNvSpPr>
            <a:spLocks noGrp="1"/>
          </p:cNvSpPr>
          <p:nvPr>
            <p:ph idx="1"/>
          </p:nvPr>
        </p:nvSpPr>
        <p:spPr>
          <a:xfrm>
            <a:off x="1615785" y="148182"/>
            <a:ext cx="5785812" cy="385218"/>
          </a:xfrm>
        </p:spPr>
        <p:txBody>
          <a:bodyPr>
            <a:normAutofit fontScale="77500" lnSpcReduction="20000"/>
          </a:bodyPr>
          <a:lstStyle/>
          <a:p>
            <a:r>
              <a:rPr lang="sv-SE" sz="2400" b="1" dirty="0"/>
              <a:t>Kassaflödesanalys</a:t>
            </a:r>
          </a:p>
        </p:txBody>
      </p:sp>
      <p:graphicFrame>
        <p:nvGraphicFramePr>
          <p:cNvPr id="5" name="Tabell 4">
            <a:extLst>
              <a:ext uri="{FF2B5EF4-FFF2-40B4-BE49-F238E27FC236}">
                <a16:creationId xmlns:a16="http://schemas.microsoft.com/office/drawing/2014/main" id="{14803EF6-DE23-4125-9128-D156AB267926}"/>
              </a:ext>
            </a:extLst>
          </p:cNvPr>
          <p:cNvGraphicFramePr>
            <a:graphicFrameLocks noGrp="1"/>
          </p:cNvGraphicFramePr>
          <p:nvPr>
            <p:extLst>
              <p:ext uri="{D42A27DB-BD31-4B8C-83A1-F6EECF244321}">
                <p14:modId xmlns:p14="http://schemas.microsoft.com/office/powerpoint/2010/main" val="2196500205"/>
              </p:ext>
            </p:extLst>
          </p:nvPr>
        </p:nvGraphicFramePr>
        <p:xfrm>
          <a:off x="739531" y="681145"/>
          <a:ext cx="7538319" cy="4104969"/>
        </p:xfrm>
        <a:graphic>
          <a:graphicData uri="http://schemas.openxmlformats.org/drawingml/2006/table">
            <a:tbl>
              <a:tblPr/>
              <a:tblGrid>
                <a:gridCol w="1543181">
                  <a:extLst>
                    <a:ext uri="{9D8B030D-6E8A-4147-A177-3AD203B41FA5}">
                      <a16:colId xmlns:a16="http://schemas.microsoft.com/office/drawing/2014/main" val="2015883972"/>
                    </a:ext>
                  </a:extLst>
                </a:gridCol>
                <a:gridCol w="475508">
                  <a:extLst>
                    <a:ext uri="{9D8B030D-6E8A-4147-A177-3AD203B41FA5}">
                      <a16:colId xmlns:a16="http://schemas.microsoft.com/office/drawing/2014/main" val="2515225488"/>
                    </a:ext>
                  </a:extLst>
                </a:gridCol>
                <a:gridCol w="435600">
                  <a:extLst>
                    <a:ext uri="{9D8B030D-6E8A-4147-A177-3AD203B41FA5}">
                      <a16:colId xmlns:a16="http://schemas.microsoft.com/office/drawing/2014/main" val="3696170028"/>
                    </a:ext>
                  </a:extLst>
                </a:gridCol>
                <a:gridCol w="435600">
                  <a:extLst>
                    <a:ext uri="{9D8B030D-6E8A-4147-A177-3AD203B41FA5}">
                      <a16:colId xmlns:a16="http://schemas.microsoft.com/office/drawing/2014/main" val="3874058757"/>
                    </a:ext>
                  </a:extLst>
                </a:gridCol>
                <a:gridCol w="435600">
                  <a:extLst>
                    <a:ext uri="{9D8B030D-6E8A-4147-A177-3AD203B41FA5}">
                      <a16:colId xmlns:a16="http://schemas.microsoft.com/office/drawing/2014/main" val="4290466996"/>
                    </a:ext>
                  </a:extLst>
                </a:gridCol>
                <a:gridCol w="435600">
                  <a:extLst>
                    <a:ext uri="{9D8B030D-6E8A-4147-A177-3AD203B41FA5}">
                      <a16:colId xmlns:a16="http://schemas.microsoft.com/office/drawing/2014/main" val="2205266538"/>
                    </a:ext>
                  </a:extLst>
                </a:gridCol>
                <a:gridCol w="453752">
                  <a:extLst>
                    <a:ext uri="{9D8B030D-6E8A-4147-A177-3AD203B41FA5}">
                      <a16:colId xmlns:a16="http://schemas.microsoft.com/office/drawing/2014/main" val="3067202088"/>
                    </a:ext>
                  </a:extLst>
                </a:gridCol>
                <a:gridCol w="532402">
                  <a:extLst>
                    <a:ext uri="{9D8B030D-6E8A-4147-A177-3AD203B41FA5}">
                      <a16:colId xmlns:a16="http://schemas.microsoft.com/office/drawing/2014/main" val="2472207740"/>
                    </a:ext>
                  </a:extLst>
                </a:gridCol>
                <a:gridCol w="453752">
                  <a:extLst>
                    <a:ext uri="{9D8B030D-6E8A-4147-A177-3AD203B41FA5}">
                      <a16:colId xmlns:a16="http://schemas.microsoft.com/office/drawing/2014/main" val="77641642"/>
                    </a:ext>
                  </a:extLst>
                </a:gridCol>
                <a:gridCol w="453752">
                  <a:extLst>
                    <a:ext uri="{9D8B030D-6E8A-4147-A177-3AD203B41FA5}">
                      <a16:colId xmlns:a16="http://schemas.microsoft.com/office/drawing/2014/main" val="3201562261"/>
                    </a:ext>
                  </a:extLst>
                </a:gridCol>
                <a:gridCol w="453752">
                  <a:extLst>
                    <a:ext uri="{9D8B030D-6E8A-4147-A177-3AD203B41FA5}">
                      <a16:colId xmlns:a16="http://schemas.microsoft.com/office/drawing/2014/main" val="2882663123"/>
                    </a:ext>
                  </a:extLst>
                </a:gridCol>
                <a:gridCol w="471312">
                  <a:extLst>
                    <a:ext uri="{9D8B030D-6E8A-4147-A177-3AD203B41FA5}">
                      <a16:colId xmlns:a16="http://schemas.microsoft.com/office/drawing/2014/main" val="2795716489"/>
                    </a:ext>
                  </a:extLst>
                </a:gridCol>
                <a:gridCol w="451180">
                  <a:extLst>
                    <a:ext uri="{9D8B030D-6E8A-4147-A177-3AD203B41FA5}">
                      <a16:colId xmlns:a16="http://schemas.microsoft.com/office/drawing/2014/main" val="2386251606"/>
                    </a:ext>
                  </a:extLst>
                </a:gridCol>
                <a:gridCol w="507328">
                  <a:extLst>
                    <a:ext uri="{9D8B030D-6E8A-4147-A177-3AD203B41FA5}">
                      <a16:colId xmlns:a16="http://schemas.microsoft.com/office/drawing/2014/main" val="3322634109"/>
                    </a:ext>
                  </a:extLst>
                </a:gridCol>
              </a:tblGrid>
              <a:tr h="96142">
                <a:tc>
                  <a:txBody>
                    <a:bodyPr/>
                    <a:lstStyle/>
                    <a:p>
                      <a:pPr algn="l" fontAlgn="b"/>
                      <a:r>
                        <a:rPr lang="sv-SE" sz="800" b="0" i="0" u="none" strike="noStrike">
                          <a:solidFill>
                            <a:srgbClr val="FFFFFF"/>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a:solidFill>
                            <a:srgbClr val="FFFFFF"/>
                          </a:solidFill>
                          <a:effectLst/>
                          <a:latin typeface="Calibri" panose="020F0502020204030204" pitchFamily="34" charset="0"/>
                        </a:rPr>
                        <a:t>Period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a:solidFill>
                            <a:srgbClr val="FFFFFF"/>
                          </a:solidFill>
                          <a:effectLst/>
                          <a:latin typeface="Calibri" panose="020F0502020204030204" pitchFamily="34" charset="0"/>
                        </a:rPr>
                        <a:t>April</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a:solidFill>
                            <a:srgbClr val="FFFFFF"/>
                          </a:solidFill>
                          <a:effectLst/>
                          <a:latin typeface="Calibri" panose="020F0502020204030204" pitchFamily="34" charset="0"/>
                        </a:rPr>
                        <a:t>Maj</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a:solidFill>
                            <a:srgbClr val="FFFFFF"/>
                          </a:solidFill>
                          <a:effectLst/>
                          <a:latin typeface="Calibri" panose="020F0502020204030204" pitchFamily="34" charset="0"/>
                        </a:rPr>
                        <a:t>Juni</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a:solidFill>
                            <a:srgbClr val="FFFFFF"/>
                          </a:solidFill>
                          <a:effectLst/>
                          <a:latin typeface="Calibri" panose="020F0502020204030204" pitchFamily="34" charset="0"/>
                        </a:rPr>
                        <a:t>Juli</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Aug</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Sep</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Okt</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Nov</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Dec</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Januari</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a:solidFill>
                            <a:srgbClr val="FFFFFF"/>
                          </a:solidFill>
                          <a:effectLst/>
                          <a:latin typeface="Calibri" panose="020F0502020204030204" pitchFamily="34" charset="0"/>
                        </a:rPr>
                        <a:t>Februari</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sv-SE" sz="800" b="1" i="0" u="none" strike="noStrike" dirty="0">
                          <a:solidFill>
                            <a:srgbClr val="FFFFFF"/>
                          </a:solidFill>
                          <a:effectLst/>
                          <a:latin typeface="Calibri" panose="020F0502020204030204" pitchFamily="34" charset="0"/>
                        </a:rPr>
                        <a:t>Mars</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63770666"/>
                  </a:ext>
                </a:extLst>
              </a:tr>
              <a:tr h="96142">
                <a:tc>
                  <a:txBody>
                    <a:bodyPr/>
                    <a:lstStyle/>
                    <a:p>
                      <a:pPr algn="l" fontAlgn="b"/>
                      <a:r>
                        <a:rPr lang="sv-SE" sz="800" b="0" i="0" u="none" strike="noStrike">
                          <a:solidFill>
                            <a:srgbClr val="000000"/>
                          </a:solidFill>
                          <a:effectLst/>
                          <a:latin typeface="Calibri" panose="020F0502020204030204" pitchFamily="34" charset="0"/>
                        </a:rPr>
                        <a:t>Försäljning under månaden</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dirty="0">
                          <a:solidFill>
                            <a:srgbClr val="000000"/>
                          </a:solidFill>
                          <a:effectLst/>
                          <a:latin typeface="Calibri" panose="020F0502020204030204" pitchFamily="34" charset="0"/>
                        </a:rPr>
                        <a:t>286 000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293 641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250 074</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226 646</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585 497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699 053</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624 369</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569 250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1 016 539</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723 025</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619 710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654 378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3953"/>
                  </a:ext>
                </a:extLst>
              </a:tr>
              <a:tr h="96142">
                <a:tc>
                  <a:txBody>
                    <a:bodyPr/>
                    <a:lstStyle/>
                    <a:p>
                      <a:pPr algn="l" fontAlgn="b"/>
                      <a:r>
                        <a:rPr lang="sv-SE" sz="800" b="0" i="0" u="none" strike="noStrike">
                          <a:solidFill>
                            <a:srgbClr val="000000"/>
                          </a:solidFill>
                          <a:effectLst/>
                          <a:latin typeface="Calibri" panose="020F0502020204030204" pitchFamily="34" charset="0"/>
                        </a:rPr>
                        <a:t>Bidrag</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180 000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dirty="0">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32190"/>
                  </a:ext>
                </a:extLst>
              </a:tr>
              <a:tr h="96142">
                <a:tc>
                  <a:txBody>
                    <a:bodyPr/>
                    <a:lstStyle/>
                    <a:p>
                      <a:pPr algn="l" fontAlgn="b"/>
                      <a:r>
                        <a:rPr lang="sv-SE" sz="800" b="1" i="0" u="none" strike="noStrike">
                          <a:solidFill>
                            <a:srgbClr val="000000"/>
                          </a:solidFill>
                          <a:effectLst/>
                          <a:latin typeface="Calibri" panose="020F0502020204030204" pitchFamily="34" charset="0"/>
                        </a:rPr>
                        <a:t>Totala inkomster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466 000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293 641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250 074</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226 646</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585 497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699 053</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624 369</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569 250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1 016 539</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723 025</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619 710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dirty="0">
                          <a:solidFill>
                            <a:srgbClr val="000000"/>
                          </a:solidFill>
                          <a:effectLst/>
                          <a:latin typeface="Calibri" panose="020F0502020204030204" pitchFamily="34" charset="0"/>
                        </a:rPr>
                        <a:t>654 378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232806500"/>
                  </a:ext>
                </a:extLst>
              </a:tr>
              <a:tr h="96142">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dirty="0">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474948"/>
                  </a:ext>
                </a:extLst>
              </a:tr>
              <a:tr h="96142">
                <a:tc>
                  <a:txBody>
                    <a:bodyPr/>
                    <a:lstStyle/>
                    <a:p>
                      <a:pPr algn="l" fontAlgn="b"/>
                      <a:r>
                        <a:rPr lang="sv-SE" sz="800" b="1" i="0" u="none" strike="noStrike">
                          <a:solidFill>
                            <a:srgbClr val="000000"/>
                          </a:solidFill>
                          <a:effectLst/>
                          <a:latin typeface="Calibri" panose="020F0502020204030204" pitchFamily="34" charset="0"/>
                        </a:rPr>
                        <a:t>Kostnader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dirty="0">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311130205"/>
                  </a:ext>
                </a:extLst>
              </a:tr>
              <a:tr h="96142">
                <a:tc>
                  <a:txBody>
                    <a:bodyPr/>
                    <a:lstStyle/>
                    <a:p>
                      <a:pPr algn="l" fontAlgn="b"/>
                      <a:r>
                        <a:rPr lang="sv-SE" sz="800" b="0" i="0" u="none" strike="noStrike">
                          <a:solidFill>
                            <a:srgbClr val="000000"/>
                          </a:solidFill>
                          <a:effectLst/>
                          <a:latin typeface="Calibri" panose="020F0502020204030204" pitchFamily="34" charset="0"/>
                        </a:rPr>
                        <a:t>Lokalhyra</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152 147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152 908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152 908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152 908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266934"/>
                  </a:ext>
                </a:extLst>
              </a:tr>
              <a:tr h="96142">
                <a:tc>
                  <a:txBody>
                    <a:bodyPr/>
                    <a:lstStyle/>
                    <a:p>
                      <a:pPr algn="l" fontAlgn="b"/>
                      <a:r>
                        <a:rPr lang="sv-SE" sz="800" b="0" i="0" u="none" strike="noStrike">
                          <a:solidFill>
                            <a:srgbClr val="000000"/>
                          </a:solidFill>
                          <a:effectLst/>
                          <a:latin typeface="Calibri" panose="020F0502020204030204" pitchFamily="34" charset="0"/>
                        </a:rPr>
                        <a:t>Media</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818213"/>
                  </a:ext>
                </a:extLst>
              </a:tr>
              <a:tr h="96142">
                <a:tc>
                  <a:txBody>
                    <a:bodyPr/>
                    <a:lstStyle/>
                    <a:p>
                      <a:pPr algn="l" fontAlgn="b"/>
                      <a:r>
                        <a:rPr lang="sv-SE" sz="800" b="0" i="0" u="none" strike="noStrike">
                          <a:solidFill>
                            <a:srgbClr val="000000"/>
                          </a:solidFill>
                          <a:effectLst/>
                          <a:latin typeface="Calibri" panose="020F0502020204030204" pitchFamily="34" charset="0"/>
                        </a:rPr>
                        <a:t>Fastighetsskatt</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12 240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105667"/>
                  </a:ext>
                </a:extLst>
              </a:tr>
              <a:tr h="96142">
                <a:tc>
                  <a:txBody>
                    <a:bodyPr/>
                    <a:lstStyle/>
                    <a:p>
                      <a:pPr algn="l" fontAlgn="b"/>
                      <a:r>
                        <a:rPr lang="sv-SE" sz="800" b="0" i="0" u="none" strike="noStrike">
                          <a:solidFill>
                            <a:srgbClr val="000000"/>
                          </a:solidFill>
                          <a:effectLst/>
                          <a:latin typeface="Calibri" panose="020F0502020204030204" pitchFamily="34" charset="0"/>
                        </a:rPr>
                        <a:t>Städ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31 000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869335"/>
                  </a:ext>
                </a:extLst>
              </a:tr>
              <a:tr h="96142">
                <a:tc>
                  <a:txBody>
                    <a:bodyPr/>
                    <a:lstStyle/>
                    <a:p>
                      <a:pPr algn="l" fontAlgn="b"/>
                      <a:r>
                        <a:rPr lang="sv-SE" sz="800" b="0" i="0" u="none" strike="noStrike">
                          <a:solidFill>
                            <a:srgbClr val="000000"/>
                          </a:solidFill>
                          <a:effectLst/>
                          <a:latin typeface="Calibri" panose="020F0502020204030204" pitchFamily="34" charset="0"/>
                        </a:rPr>
                        <a:t>Dataprogram, datahjälp</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34 000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963720"/>
                  </a:ext>
                </a:extLst>
              </a:tr>
              <a:tr h="96142">
                <a:tc>
                  <a:txBody>
                    <a:bodyPr/>
                    <a:lstStyle/>
                    <a:p>
                      <a:pPr algn="l" fontAlgn="b"/>
                      <a:r>
                        <a:rPr lang="sv-SE" sz="800" b="0" i="0" u="none" strike="noStrike">
                          <a:solidFill>
                            <a:srgbClr val="000000"/>
                          </a:solidFill>
                          <a:effectLst/>
                          <a:latin typeface="Calibri" panose="020F0502020204030204" pitchFamily="34" charset="0"/>
                        </a:rPr>
                        <a:t>Gymutrustning</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186613"/>
                  </a:ext>
                </a:extLst>
              </a:tr>
              <a:tr h="96142">
                <a:tc>
                  <a:txBody>
                    <a:bodyPr/>
                    <a:lstStyle/>
                    <a:p>
                      <a:pPr algn="l" fontAlgn="b"/>
                      <a:r>
                        <a:rPr lang="sv-SE" sz="800" b="0" i="0" u="none" strike="noStrike">
                          <a:solidFill>
                            <a:srgbClr val="000000"/>
                          </a:solidFill>
                          <a:effectLst/>
                          <a:latin typeface="Calibri" panose="020F0502020204030204" pitchFamily="34" charset="0"/>
                        </a:rPr>
                        <a:t>Hjärtstartare</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Kvartal</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1 650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1 650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1 650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63534"/>
                  </a:ext>
                </a:extLst>
              </a:tr>
              <a:tr h="96142">
                <a:tc>
                  <a:txBody>
                    <a:bodyPr/>
                    <a:lstStyle/>
                    <a:p>
                      <a:pPr algn="l" fontAlgn="b"/>
                      <a:r>
                        <a:rPr lang="sv-SE" sz="800" b="0" i="0" u="none" strike="noStrike">
                          <a:solidFill>
                            <a:srgbClr val="000000"/>
                          </a:solidFill>
                          <a:effectLst/>
                          <a:latin typeface="Calibri" panose="020F0502020204030204" pitchFamily="34" charset="0"/>
                        </a:rPr>
                        <a:t>Ljudanläggning</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6 000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658556"/>
                  </a:ext>
                </a:extLst>
              </a:tr>
              <a:tr h="96142">
                <a:tc>
                  <a:txBody>
                    <a:bodyPr/>
                    <a:lstStyle/>
                    <a:p>
                      <a:pPr algn="l" fontAlgn="b"/>
                      <a:r>
                        <a:rPr lang="sv-SE" sz="800" b="0" i="0" u="none" strike="noStrike">
                          <a:solidFill>
                            <a:srgbClr val="000000"/>
                          </a:solidFill>
                          <a:effectLst/>
                          <a:latin typeface="Calibri" panose="020F0502020204030204" pitchFamily="34" charset="0"/>
                        </a:rPr>
                        <a:t>Skrivare/telefoni</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5 500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832495"/>
                  </a:ext>
                </a:extLst>
              </a:tr>
              <a:tr h="96142">
                <a:tc>
                  <a:txBody>
                    <a:bodyPr/>
                    <a:lstStyle/>
                    <a:p>
                      <a:pPr algn="l" fontAlgn="b"/>
                      <a:r>
                        <a:rPr lang="sv-SE" sz="800" b="0" i="0" u="none" strike="noStrike">
                          <a:solidFill>
                            <a:srgbClr val="000000"/>
                          </a:solidFill>
                          <a:effectLst/>
                          <a:latin typeface="Calibri" panose="020F0502020204030204" pitchFamily="34" charset="0"/>
                        </a:rPr>
                        <a:t>Telefon</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3 500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40638"/>
                  </a:ext>
                </a:extLst>
              </a:tr>
              <a:tr h="96142">
                <a:tc>
                  <a:txBody>
                    <a:bodyPr/>
                    <a:lstStyle/>
                    <a:p>
                      <a:pPr algn="l" fontAlgn="b"/>
                      <a:r>
                        <a:rPr lang="sv-SE" sz="800" b="0" i="0" u="none" strike="noStrike">
                          <a:solidFill>
                            <a:srgbClr val="000000"/>
                          </a:solidFill>
                          <a:effectLst/>
                          <a:latin typeface="Calibri" panose="020F0502020204030204" pitchFamily="34" charset="0"/>
                        </a:rPr>
                        <a:t>Stim/Sami</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Kvartal</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27 000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27 000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27 000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27 000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152032"/>
                  </a:ext>
                </a:extLst>
              </a:tr>
              <a:tr h="96142">
                <a:tc>
                  <a:txBody>
                    <a:bodyPr/>
                    <a:lstStyle/>
                    <a:p>
                      <a:pPr algn="l" fontAlgn="b"/>
                      <a:r>
                        <a:rPr lang="sv-SE" sz="800" b="0" i="0" u="none" strike="noStrike">
                          <a:solidFill>
                            <a:srgbClr val="000000"/>
                          </a:solidFill>
                          <a:effectLst/>
                          <a:latin typeface="Calibri" panose="020F0502020204030204" pitchFamily="34" charset="0"/>
                        </a:rPr>
                        <a:t>Ekonomikonsult</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25 000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218150"/>
                  </a:ext>
                </a:extLst>
              </a:tr>
              <a:tr h="96142">
                <a:tc>
                  <a:txBody>
                    <a:bodyPr/>
                    <a:lstStyle/>
                    <a:p>
                      <a:pPr algn="l" fontAlgn="b"/>
                      <a:r>
                        <a:rPr lang="sv-SE" sz="800" b="0" i="0" u="none" strike="noStrike">
                          <a:solidFill>
                            <a:srgbClr val="000000"/>
                          </a:solidFill>
                          <a:effectLst/>
                          <a:latin typeface="Calibri" panose="020F0502020204030204" pitchFamily="34" charset="0"/>
                        </a:rPr>
                        <a:t>Personal</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280 000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501229"/>
                  </a:ext>
                </a:extLst>
              </a:tr>
              <a:tr h="96142">
                <a:tc>
                  <a:txBody>
                    <a:bodyPr/>
                    <a:lstStyle/>
                    <a:p>
                      <a:pPr algn="l" fontAlgn="b"/>
                      <a:r>
                        <a:rPr lang="sv-SE" sz="800" b="0" i="0" u="none" strike="noStrike">
                          <a:solidFill>
                            <a:srgbClr val="000000"/>
                          </a:solidFill>
                          <a:effectLst/>
                          <a:latin typeface="Calibri" panose="020F0502020204030204" pitchFamily="34" charset="0"/>
                        </a:rPr>
                        <a:t>Arvode funktionärer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Kvartal</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112 500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112 500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84 375</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112 500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57376"/>
                  </a:ext>
                </a:extLst>
              </a:tr>
              <a:tr h="96142">
                <a:tc>
                  <a:txBody>
                    <a:bodyPr/>
                    <a:lstStyle/>
                    <a:p>
                      <a:pPr algn="l" fontAlgn="b"/>
                      <a:r>
                        <a:rPr lang="sv-SE" sz="800" b="0" i="0" u="none" strike="noStrike">
                          <a:solidFill>
                            <a:srgbClr val="000000"/>
                          </a:solidFill>
                          <a:effectLst/>
                          <a:latin typeface="Calibri" panose="020F0502020204030204" pitchFamily="34" charset="0"/>
                        </a:rPr>
                        <a:t>Medlemsavgifter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År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248 000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368859"/>
                  </a:ext>
                </a:extLst>
              </a:tr>
              <a:tr h="96142">
                <a:tc>
                  <a:txBody>
                    <a:bodyPr/>
                    <a:lstStyle/>
                    <a:p>
                      <a:pPr algn="l" fontAlgn="b"/>
                      <a:r>
                        <a:rPr lang="sv-SE" sz="800" b="0" i="0" u="none" strike="noStrike">
                          <a:solidFill>
                            <a:srgbClr val="000000"/>
                          </a:solidFill>
                          <a:effectLst/>
                          <a:latin typeface="Calibri" panose="020F0502020204030204" pitchFamily="34" charset="0"/>
                        </a:rPr>
                        <a:t>Revision</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År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v-SE" sz="800" b="0" i="0" u="none" strike="noStrike" dirty="0">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997191"/>
                  </a:ext>
                </a:extLst>
              </a:tr>
              <a:tr h="96142">
                <a:tc>
                  <a:txBody>
                    <a:bodyPr/>
                    <a:lstStyle/>
                    <a:p>
                      <a:pPr algn="l" fontAlgn="b"/>
                      <a:r>
                        <a:rPr lang="sv-SE" sz="800" b="1" i="0" u="none" strike="noStrike">
                          <a:solidFill>
                            <a:srgbClr val="000000"/>
                          </a:solidFill>
                          <a:effectLst/>
                          <a:latin typeface="Calibri" panose="020F0502020204030204" pitchFamily="34" charset="0"/>
                        </a:rPr>
                        <a:t>Fasta utgifter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688 537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574 387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601 387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688 537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822 387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601 387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660 412</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574 387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601 387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687 648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575 148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602 148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817536335"/>
                  </a:ext>
                </a:extLst>
              </a:tr>
              <a:tr h="96142">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54221"/>
                  </a:ext>
                </a:extLst>
              </a:tr>
              <a:tr h="96142">
                <a:tc>
                  <a:txBody>
                    <a:bodyPr/>
                    <a:lstStyle/>
                    <a:p>
                      <a:pPr algn="l" fontAlgn="b"/>
                      <a:r>
                        <a:rPr lang="sv-SE" sz="800" b="1" i="0" u="none" strike="noStrike">
                          <a:solidFill>
                            <a:srgbClr val="000000"/>
                          </a:solidFill>
                          <a:effectLst/>
                          <a:latin typeface="Calibri" panose="020F0502020204030204" pitchFamily="34" charset="0"/>
                        </a:rPr>
                        <a:t>Rörliga utgifter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Månad</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75 000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801307237"/>
                  </a:ext>
                </a:extLst>
              </a:tr>
              <a:tr h="96142">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54591"/>
                  </a:ext>
                </a:extLst>
              </a:tr>
              <a:tr h="96142">
                <a:tc>
                  <a:txBody>
                    <a:bodyPr/>
                    <a:lstStyle/>
                    <a:p>
                      <a:pPr algn="l" fontAlgn="b"/>
                      <a:r>
                        <a:rPr lang="sv-SE" sz="800" b="1" i="0" u="none" strike="noStrike">
                          <a:solidFill>
                            <a:srgbClr val="000000"/>
                          </a:solidFill>
                          <a:effectLst/>
                          <a:latin typeface="Calibri" panose="020F0502020204030204" pitchFamily="34" charset="0"/>
                        </a:rPr>
                        <a:t>Investeringsutgifter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062075616"/>
                  </a:ext>
                </a:extLst>
              </a:tr>
              <a:tr h="96142">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dirty="0">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957244"/>
                  </a:ext>
                </a:extLst>
              </a:tr>
              <a:tr h="96142">
                <a:tc>
                  <a:txBody>
                    <a:bodyPr/>
                    <a:lstStyle/>
                    <a:p>
                      <a:pPr algn="l" fontAlgn="b"/>
                      <a:r>
                        <a:rPr lang="sv-SE" sz="800" b="1" i="0" u="none" strike="noStrike">
                          <a:solidFill>
                            <a:srgbClr val="000000"/>
                          </a:solidFill>
                          <a:effectLst/>
                          <a:latin typeface="Calibri" panose="020F0502020204030204" pitchFamily="34" charset="0"/>
                        </a:rPr>
                        <a:t>Totala utgifter</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763 537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649 387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676 387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763 537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897 387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676 387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735 412</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649 387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676 387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762 648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650 148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677 148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878125610"/>
                  </a:ext>
                </a:extLst>
              </a:tr>
              <a:tr h="96142">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dirty="0">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800" b="0" i="0" u="none" strike="noStrike" dirty="0">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534038"/>
                  </a:ext>
                </a:extLst>
              </a:tr>
              <a:tr h="96142">
                <a:tc>
                  <a:txBody>
                    <a:bodyPr/>
                    <a:lstStyle/>
                    <a:p>
                      <a:pPr algn="l" fontAlgn="b"/>
                      <a:r>
                        <a:rPr lang="sv-SE" sz="800" b="1" i="0" u="none" strike="noStrike">
                          <a:solidFill>
                            <a:srgbClr val="000000"/>
                          </a:solidFill>
                          <a:effectLst/>
                          <a:latin typeface="Calibri" panose="020F0502020204030204" pitchFamily="34" charset="0"/>
                        </a:rPr>
                        <a:t>Kassaflöde</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-297 537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-355 746</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-426 313</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-536 891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-311 890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22 666</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-111 043</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-80 137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340 152</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-39 623</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-30 438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dirty="0">
                          <a:solidFill>
                            <a:srgbClr val="000000"/>
                          </a:solidFill>
                          <a:effectLst/>
                          <a:latin typeface="Calibri" panose="020F0502020204030204" pitchFamily="34" charset="0"/>
                        </a:rPr>
                        <a:t>-22 770</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429023402"/>
                  </a:ext>
                </a:extLst>
              </a:tr>
              <a:tr h="96142">
                <a:tc>
                  <a:txBody>
                    <a:bodyPr/>
                    <a:lstStyle/>
                    <a:p>
                      <a:pPr algn="l" fontAlgn="b"/>
                      <a:r>
                        <a:rPr lang="sv-SE" sz="800" b="1" i="0" u="none" strike="noStrike">
                          <a:solidFill>
                            <a:srgbClr val="000000"/>
                          </a:solidFill>
                          <a:effectLst/>
                          <a:latin typeface="Calibri" panose="020F0502020204030204" pitchFamily="34" charset="0"/>
                        </a:rPr>
                        <a:t>Kassa vid månadens ingång</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1"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4 038 598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sv-SE" sz="800" b="1" i="0" u="none" strike="noStrike">
                          <a:solidFill>
                            <a:srgbClr val="000000"/>
                          </a:solidFill>
                          <a:effectLst/>
                          <a:latin typeface="Calibri" panose="020F0502020204030204" pitchFamily="34" charset="0"/>
                        </a:rPr>
                        <a:t>3 741 061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3 385 315</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2 959 002</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2 422 111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2 110 221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2 132 887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2 021 844</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1 941 707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2 281 859</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2 242 236</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dirty="0">
                          <a:solidFill>
                            <a:srgbClr val="000000"/>
                          </a:solidFill>
                          <a:effectLst/>
                          <a:latin typeface="Calibri" panose="020F0502020204030204" pitchFamily="34" charset="0"/>
                        </a:rPr>
                        <a:t>2 211 798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552620870"/>
                  </a:ext>
                </a:extLst>
              </a:tr>
              <a:tr h="96142">
                <a:tc>
                  <a:txBody>
                    <a:bodyPr/>
                    <a:lstStyle/>
                    <a:p>
                      <a:pPr algn="l" fontAlgn="b"/>
                      <a:r>
                        <a:rPr lang="sv-SE" sz="800" b="1" i="0" u="none" strike="noStrike">
                          <a:solidFill>
                            <a:srgbClr val="000000"/>
                          </a:solidFill>
                          <a:effectLst/>
                          <a:latin typeface="Calibri" panose="020F0502020204030204" pitchFamily="34" charset="0"/>
                        </a:rPr>
                        <a:t>Kassa vid månadens utgång</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3 741 061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3 385 315</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2 959 002</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2 422 111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2 110 221</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2 132 887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2 021 844</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1 941 707</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2 281 859</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2 242 236</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a:solidFill>
                            <a:srgbClr val="000000"/>
                          </a:solidFill>
                          <a:effectLst/>
                          <a:latin typeface="Calibri" panose="020F0502020204030204" pitchFamily="34" charset="0"/>
                        </a:rPr>
                        <a:t>2 211 798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sv-SE" sz="800" b="1" i="0" u="none" strike="noStrike" dirty="0">
                          <a:solidFill>
                            <a:srgbClr val="000000"/>
                          </a:solidFill>
                          <a:effectLst/>
                          <a:latin typeface="Calibri" panose="020F0502020204030204" pitchFamily="34" charset="0"/>
                        </a:rPr>
                        <a:t>2 189 028</a:t>
                      </a:r>
                    </a:p>
                  </a:txBody>
                  <a:tcPr marL="2473" marR="2473" marT="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525812618"/>
                  </a:ext>
                </a:extLst>
              </a:tr>
            </a:tbl>
          </a:graphicData>
        </a:graphic>
      </p:graphicFrame>
    </p:spTree>
    <p:extLst>
      <p:ext uri="{BB962C8B-B14F-4D97-AF65-F5344CB8AC3E}">
        <p14:creationId xmlns:p14="http://schemas.microsoft.com/office/powerpoint/2010/main" val="1320612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16. Beslut om arvode för revisorer och eventuellt arvode för styrelse</a:t>
            </a:r>
          </a:p>
        </p:txBody>
      </p:sp>
    </p:spTree>
    <p:extLst>
      <p:ext uri="{BB962C8B-B14F-4D97-AF65-F5344CB8AC3E}">
        <p14:creationId xmlns:p14="http://schemas.microsoft.com/office/powerpoint/2010/main" val="428440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17. Val av föreningens ordförande, tillika styrelsens ordförande, för en tid av ett år</a:t>
            </a:r>
          </a:p>
        </p:txBody>
      </p:sp>
    </p:spTree>
    <p:extLst>
      <p:ext uri="{BB962C8B-B14F-4D97-AF65-F5344CB8AC3E}">
        <p14:creationId xmlns:p14="http://schemas.microsoft.com/office/powerpoint/2010/main" val="21640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15D887E-162C-4A26-96CC-54F6B06B9C6F}"/>
              </a:ext>
            </a:extLst>
          </p:cNvPr>
          <p:cNvPicPr>
            <a:picLocks noChangeAspect="1"/>
          </p:cNvPicPr>
          <p:nvPr/>
        </p:nvPicPr>
        <p:blipFill>
          <a:blip r:embed="rId2"/>
          <a:stretch>
            <a:fillRect/>
          </a:stretch>
        </p:blipFill>
        <p:spPr>
          <a:xfrm>
            <a:off x="1138030" y="0"/>
            <a:ext cx="6867939" cy="5143500"/>
          </a:xfrm>
          <a:prstGeom prst="rect">
            <a:avLst/>
          </a:prstGeom>
        </p:spPr>
      </p:pic>
    </p:spTree>
    <p:extLst>
      <p:ext uri="{BB962C8B-B14F-4D97-AF65-F5344CB8AC3E}">
        <p14:creationId xmlns:p14="http://schemas.microsoft.com/office/powerpoint/2010/main" val="425443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B76A79-9DBF-7E4F-8611-3B8AB1E9F084}"/>
              </a:ext>
            </a:extLst>
          </p:cNvPr>
          <p:cNvSpPr>
            <a:spLocks noGrp="1"/>
          </p:cNvSpPr>
          <p:nvPr>
            <p:ph type="title"/>
          </p:nvPr>
        </p:nvSpPr>
        <p:spPr/>
        <p:txBody>
          <a:bodyPr/>
          <a:lstStyle/>
          <a:p>
            <a:pPr>
              <a:lnSpc>
                <a:spcPct val="100000"/>
              </a:lnSpc>
            </a:pPr>
            <a:r>
              <a:rPr lang="sv-SE" sz="4400"/>
              <a:t>2. Fastställande av röstlängd</a:t>
            </a:r>
          </a:p>
        </p:txBody>
      </p:sp>
    </p:spTree>
    <p:extLst>
      <p:ext uri="{BB962C8B-B14F-4D97-AF65-F5344CB8AC3E}">
        <p14:creationId xmlns:p14="http://schemas.microsoft.com/office/powerpoint/2010/main" val="3646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9AE3B66-1D9C-4326-9B6A-2B06F9AE0F7D}"/>
              </a:ext>
            </a:extLst>
          </p:cNvPr>
          <p:cNvPicPr>
            <a:picLocks noChangeAspect="1"/>
          </p:cNvPicPr>
          <p:nvPr/>
        </p:nvPicPr>
        <p:blipFill>
          <a:blip r:embed="rId2"/>
          <a:stretch>
            <a:fillRect/>
          </a:stretch>
        </p:blipFill>
        <p:spPr>
          <a:xfrm>
            <a:off x="1131415" y="0"/>
            <a:ext cx="6881169" cy="5143500"/>
          </a:xfrm>
          <a:prstGeom prst="rect">
            <a:avLst/>
          </a:prstGeom>
        </p:spPr>
      </p:pic>
    </p:spTree>
    <p:extLst>
      <p:ext uri="{BB962C8B-B14F-4D97-AF65-F5344CB8AC3E}">
        <p14:creationId xmlns:p14="http://schemas.microsoft.com/office/powerpoint/2010/main" val="133287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1548704"/>
            <a:ext cx="7031762" cy="583046"/>
          </a:xfrm>
        </p:spPr>
        <p:txBody>
          <a:bodyPr/>
          <a:lstStyle/>
          <a:p>
            <a:pPr algn="ctr">
              <a:lnSpc>
                <a:spcPct val="100000"/>
              </a:lnSpc>
            </a:pPr>
            <a:r>
              <a:rPr lang="sv-SE" sz="4400"/>
              <a:t>Styrelseordförande</a:t>
            </a:r>
            <a:endParaRPr lang="sv-SE">
              <a:solidFill>
                <a:srgbClr val="30302E"/>
              </a:solidFill>
            </a:endParaRPr>
          </a:p>
        </p:txBody>
      </p:sp>
      <p:sp>
        <p:nvSpPr>
          <p:cNvPr id="3" name="Rubrik 1">
            <a:extLst>
              <a:ext uri="{FF2B5EF4-FFF2-40B4-BE49-F238E27FC236}">
                <a16:creationId xmlns:a16="http://schemas.microsoft.com/office/drawing/2014/main" id="{DB66BBE1-3D6B-4189-AB59-205BE8DC0B23}"/>
              </a:ext>
            </a:extLst>
          </p:cNvPr>
          <p:cNvSpPr txBox="1">
            <a:spLocks/>
          </p:cNvSpPr>
          <p:nvPr/>
        </p:nvSpPr>
        <p:spPr>
          <a:xfrm>
            <a:off x="1365376" y="2595282"/>
            <a:ext cx="6453905" cy="583046"/>
          </a:xfrm>
          <a:prstGeom prst="rect">
            <a:avLst/>
          </a:prstGeom>
        </p:spPr>
        <p:txBody>
          <a:bodyPr vert="horz" lIns="91440" tIns="45720" rIns="91440" bIns="45720" rtlCol="0" anchor="ctr">
            <a:noAutofit/>
          </a:bodyPr>
          <a:lstStyle>
            <a:lvl1pPr algn="l"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gn="ctr">
              <a:lnSpc>
                <a:spcPct val="100000"/>
              </a:lnSpc>
            </a:pPr>
            <a:r>
              <a:rPr lang="sv-SE" b="0" dirty="0">
                <a:solidFill>
                  <a:srgbClr val="262626"/>
                </a:solidFill>
              </a:rPr>
              <a:t>Valberedningen föreslår omval av </a:t>
            </a:r>
          </a:p>
          <a:p>
            <a:pPr algn="ctr">
              <a:lnSpc>
                <a:spcPct val="100000"/>
              </a:lnSpc>
            </a:pPr>
            <a:r>
              <a:rPr lang="sv-SE" dirty="0">
                <a:solidFill>
                  <a:srgbClr val="262626"/>
                </a:solidFill>
              </a:rPr>
              <a:t>Per Karlberg </a:t>
            </a:r>
            <a:r>
              <a:rPr lang="sv-SE" b="0" dirty="0">
                <a:solidFill>
                  <a:srgbClr val="262626"/>
                </a:solidFill>
              </a:rPr>
              <a:t>för en tid av ett år.</a:t>
            </a:r>
            <a:endParaRPr lang="sv-SE" sz="2000" b="0" dirty="0">
              <a:solidFill>
                <a:srgbClr val="262626"/>
              </a:solidFill>
            </a:endParaRPr>
          </a:p>
        </p:txBody>
      </p:sp>
    </p:spTree>
    <p:extLst>
      <p:ext uri="{BB962C8B-B14F-4D97-AF65-F5344CB8AC3E}">
        <p14:creationId xmlns:p14="http://schemas.microsoft.com/office/powerpoint/2010/main" val="11639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823686" y="2007314"/>
            <a:ext cx="7496627" cy="583046"/>
          </a:xfrm>
        </p:spPr>
        <p:txBody>
          <a:bodyPr/>
          <a:lstStyle/>
          <a:p>
            <a:pPr algn="ctr">
              <a:lnSpc>
                <a:spcPct val="100000"/>
              </a:lnSpc>
            </a:pPr>
            <a:r>
              <a:rPr lang="sv-SE" sz="4400" dirty="0"/>
              <a:t>18. Val av halva antalet ledamöter för en tid av två år samt eventuella suppleanter för en tid av ett år</a:t>
            </a:r>
          </a:p>
        </p:txBody>
      </p:sp>
    </p:spTree>
    <p:extLst>
      <p:ext uri="{BB962C8B-B14F-4D97-AF65-F5344CB8AC3E}">
        <p14:creationId xmlns:p14="http://schemas.microsoft.com/office/powerpoint/2010/main" val="262711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56119" y="964504"/>
            <a:ext cx="7031762" cy="583046"/>
          </a:xfrm>
        </p:spPr>
        <p:txBody>
          <a:bodyPr/>
          <a:lstStyle/>
          <a:p>
            <a:pPr algn="ctr">
              <a:lnSpc>
                <a:spcPct val="100000"/>
              </a:lnSpc>
            </a:pPr>
            <a:r>
              <a:rPr lang="sv-SE" sz="4400" dirty="0"/>
              <a:t>Ledamöter i styrelsen</a:t>
            </a:r>
            <a:endParaRPr lang="sv-SE" dirty="0">
              <a:solidFill>
                <a:srgbClr val="30302E"/>
              </a:solidFill>
            </a:endParaRPr>
          </a:p>
        </p:txBody>
      </p:sp>
      <p:sp>
        <p:nvSpPr>
          <p:cNvPr id="3" name="Rubrik 1">
            <a:extLst>
              <a:ext uri="{FF2B5EF4-FFF2-40B4-BE49-F238E27FC236}">
                <a16:creationId xmlns:a16="http://schemas.microsoft.com/office/drawing/2014/main" id="{DB66BBE1-3D6B-4189-AB59-205BE8DC0B23}"/>
              </a:ext>
            </a:extLst>
          </p:cNvPr>
          <p:cNvSpPr txBox="1">
            <a:spLocks/>
          </p:cNvSpPr>
          <p:nvPr/>
        </p:nvSpPr>
        <p:spPr>
          <a:xfrm>
            <a:off x="1076448" y="2796988"/>
            <a:ext cx="7092640" cy="583046"/>
          </a:xfrm>
          <a:prstGeom prst="rect">
            <a:avLst/>
          </a:prstGeom>
        </p:spPr>
        <p:txBody>
          <a:bodyPr vert="horz" lIns="91440" tIns="45720" rIns="91440" bIns="45720" rtlCol="0" anchor="ctr">
            <a:noAutofit/>
          </a:bodyPr>
          <a:lstStyle>
            <a:lvl1pPr algn="l"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gn="ctr">
              <a:lnSpc>
                <a:spcPct val="100000"/>
              </a:lnSpc>
            </a:pPr>
            <a:r>
              <a:rPr lang="sv-SE" b="0" dirty="0">
                <a:solidFill>
                  <a:srgbClr val="262626"/>
                </a:solidFill>
              </a:rPr>
              <a:t>Valberedningen föreslår omval av </a:t>
            </a:r>
          </a:p>
          <a:p>
            <a:pPr algn="ctr">
              <a:lnSpc>
                <a:spcPct val="100000"/>
              </a:lnSpc>
            </a:pPr>
            <a:r>
              <a:rPr lang="sv-SE" dirty="0">
                <a:solidFill>
                  <a:srgbClr val="262626"/>
                </a:solidFill>
              </a:rPr>
              <a:t>Peter Wigert </a:t>
            </a:r>
            <a:r>
              <a:rPr lang="sv-SE" b="0" dirty="0">
                <a:solidFill>
                  <a:srgbClr val="262626"/>
                </a:solidFill>
              </a:rPr>
              <a:t>och</a:t>
            </a:r>
            <a:r>
              <a:rPr lang="sv-SE" dirty="0">
                <a:solidFill>
                  <a:srgbClr val="262626"/>
                </a:solidFill>
              </a:rPr>
              <a:t> Jan-Erik Österström</a:t>
            </a:r>
            <a:r>
              <a:rPr lang="sv-SE" b="0" dirty="0">
                <a:solidFill>
                  <a:srgbClr val="262626"/>
                </a:solidFill>
              </a:rPr>
              <a:t> för en tid av två år,</a:t>
            </a:r>
            <a:r>
              <a:rPr lang="sv-SE" dirty="0">
                <a:solidFill>
                  <a:srgbClr val="262626"/>
                </a:solidFill>
              </a:rPr>
              <a:t> </a:t>
            </a:r>
            <a:r>
              <a:rPr lang="sv-SE" b="0" dirty="0">
                <a:solidFill>
                  <a:srgbClr val="262626"/>
                </a:solidFill>
              </a:rPr>
              <a:t>samt omval av</a:t>
            </a:r>
            <a:r>
              <a:rPr lang="sv-SE" dirty="0">
                <a:solidFill>
                  <a:srgbClr val="262626"/>
                </a:solidFill>
              </a:rPr>
              <a:t> Eva Esbo och nyval av Magnus Spindler </a:t>
            </a:r>
            <a:r>
              <a:rPr lang="sv-SE" b="0" dirty="0">
                <a:solidFill>
                  <a:srgbClr val="262626"/>
                </a:solidFill>
              </a:rPr>
              <a:t>för en tid av ett år.</a:t>
            </a:r>
            <a:endParaRPr lang="sv-SE" sz="2000" b="0" dirty="0">
              <a:solidFill>
                <a:srgbClr val="262626"/>
              </a:solidFill>
            </a:endParaRPr>
          </a:p>
        </p:txBody>
      </p:sp>
    </p:spTree>
    <p:extLst>
      <p:ext uri="{BB962C8B-B14F-4D97-AF65-F5344CB8AC3E}">
        <p14:creationId xmlns:p14="http://schemas.microsoft.com/office/powerpoint/2010/main" val="165246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dirty="0"/>
              <a:t>19. Val av revisorer och revisorssuppleanter för en tid av ett år</a:t>
            </a:r>
          </a:p>
        </p:txBody>
      </p:sp>
    </p:spTree>
    <p:extLst>
      <p:ext uri="{BB962C8B-B14F-4D97-AF65-F5344CB8AC3E}">
        <p14:creationId xmlns:p14="http://schemas.microsoft.com/office/powerpoint/2010/main" val="412624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11721FD-FDD7-4E6E-8DF5-68791EEE0BAC}"/>
              </a:ext>
            </a:extLst>
          </p:cNvPr>
          <p:cNvPicPr>
            <a:picLocks noChangeAspect="1"/>
          </p:cNvPicPr>
          <p:nvPr/>
        </p:nvPicPr>
        <p:blipFill>
          <a:blip r:embed="rId2"/>
          <a:stretch>
            <a:fillRect/>
          </a:stretch>
        </p:blipFill>
        <p:spPr>
          <a:xfrm>
            <a:off x="1137213" y="0"/>
            <a:ext cx="6869573" cy="5143500"/>
          </a:xfrm>
          <a:prstGeom prst="rect">
            <a:avLst/>
          </a:prstGeom>
        </p:spPr>
      </p:pic>
    </p:spTree>
    <p:extLst>
      <p:ext uri="{BB962C8B-B14F-4D97-AF65-F5344CB8AC3E}">
        <p14:creationId xmlns:p14="http://schemas.microsoft.com/office/powerpoint/2010/main" val="143025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56119" y="1153850"/>
            <a:ext cx="7031762" cy="583046"/>
          </a:xfrm>
        </p:spPr>
        <p:txBody>
          <a:bodyPr/>
          <a:lstStyle/>
          <a:p>
            <a:pPr algn="ctr">
              <a:lnSpc>
                <a:spcPct val="100000"/>
              </a:lnSpc>
            </a:pPr>
            <a:r>
              <a:rPr lang="sv-SE" sz="4400" dirty="0"/>
              <a:t>Revisorer</a:t>
            </a:r>
            <a:endParaRPr lang="sv-SE" dirty="0">
              <a:solidFill>
                <a:srgbClr val="30302E"/>
              </a:solidFill>
            </a:endParaRPr>
          </a:p>
        </p:txBody>
      </p:sp>
      <p:sp>
        <p:nvSpPr>
          <p:cNvPr id="3" name="Rubrik 1">
            <a:extLst>
              <a:ext uri="{FF2B5EF4-FFF2-40B4-BE49-F238E27FC236}">
                <a16:creationId xmlns:a16="http://schemas.microsoft.com/office/drawing/2014/main" id="{DB66BBE1-3D6B-4189-AB59-205BE8DC0B23}"/>
              </a:ext>
            </a:extLst>
          </p:cNvPr>
          <p:cNvSpPr txBox="1">
            <a:spLocks/>
          </p:cNvSpPr>
          <p:nvPr/>
        </p:nvSpPr>
        <p:spPr>
          <a:xfrm>
            <a:off x="872836" y="2796988"/>
            <a:ext cx="7398328" cy="583046"/>
          </a:xfrm>
          <a:prstGeom prst="rect">
            <a:avLst/>
          </a:prstGeom>
        </p:spPr>
        <p:txBody>
          <a:bodyPr vert="horz" lIns="91440" tIns="45720" rIns="91440" bIns="45720" rtlCol="0" anchor="ctr">
            <a:noAutofit/>
          </a:bodyPr>
          <a:lstStyle>
            <a:lvl1pPr algn="l"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pPr algn="ctr">
              <a:lnSpc>
                <a:spcPct val="100000"/>
              </a:lnSpc>
            </a:pPr>
            <a:r>
              <a:rPr lang="sv-SE" b="0" dirty="0">
                <a:solidFill>
                  <a:srgbClr val="262626"/>
                </a:solidFill>
              </a:rPr>
              <a:t>Valberedningen föreslår omval av</a:t>
            </a:r>
          </a:p>
          <a:p>
            <a:pPr algn="ctr">
              <a:lnSpc>
                <a:spcPct val="100000"/>
              </a:lnSpc>
            </a:pPr>
            <a:r>
              <a:rPr lang="sv-SE" dirty="0">
                <a:solidFill>
                  <a:srgbClr val="262626"/>
                </a:solidFill>
              </a:rPr>
              <a:t>Anna Norberg </a:t>
            </a:r>
            <a:r>
              <a:rPr lang="sv-SE" b="0" dirty="0">
                <a:solidFill>
                  <a:srgbClr val="262626"/>
                </a:solidFill>
              </a:rPr>
              <a:t>(</a:t>
            </a:r>
            <a:r>
              <a:rPr lang="sv-SE" b="0" dirty="0" err="1">
                <a:solidFill>
                  <a:srgbClr val="262626"/>
                </a:solidFill>
              </a:rPr>
              <a:t>auk</a:t>
            </a:r>
            <a:r>
              <a:rPr lang="sv-SE" b="0" dirty="0">
                <a:solidFill>
                  <a:srgbClr val="262626"/>
                </a:solidFill>
              </a:rPr>
              <a:t> rev) och </a:t>
            </a:r>
            <a:r>
              <a:rPr lang="sv-SE" dirty="0">
                <a:solidFill>
                  <a:srgbClr val="262626"/>
                </a:solidFill>
              </a:rPr>
              <a:t>Sven-Erik Zachrisson </a:t>
            </a:r>
            <a:r>
              <a:rPr lang="sv-SE" b="0" dirty="0">
                <a:solidFill>
                  <a:srgbClr val="262626"/>
                </a:solidFill>
              </a:rPr>
              <a:t>(rev) samt</a:t>
            </a:r>
            <a:r>
              <a:rPr lang="sv-SE" dirty="0">
                <a:solidFill>
                  <a:srgbClr val="262626"/>
                </a:solidFill>
              </a:rPr>
              <a:t> Jens Göthberg</a:t>
            </a:r>
            <a:r>
              <a:rPr lang="sv-SE" b="0" dirty="0">
                <a:solidFill>
                  <a:srgbClr val="262626"/>
                </a:solidFill>
              </a:rPr>
              <a:t> (revisorssuppleant) för en tid av ett år.</a:t>
            </a:r>
            <a:endParaRPr lang="sv-SE" sz="2000" b="0" dirty="0">
              <a:solidFill>
                <a:srgbClr val="262626"/>
              </a:solidFill>
            </a:endParaRPr>
          </a:p>
        </p:txBody>
      </p:sp>
    </p:spTree>
    <p:extLst>
      <p:ext uri="{BB962C8B-B14F-4D97-AF65-F5344CB8AC3E}">
        <p14:creationId xmlns:p14="http://schemas.microsoft.com/office/powerpoint/2010/main" val="338760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651B2D8-438D-486C-AFBF-E45DE2403B2E}"/>
              </a:ext>
            </a:extLst>
          </p:cNvPr>
          <p:cNvPicPr>
            <a:picLocks noChangeAspect="1"/>
          </p:cNvPicPr>
          <p:nvPr/>
        </p:nvPicPr>
        <p:blipFill>
          <a:blip r:embed="rId2"/>
          <a:stretch>
            <a:fillRect/>
          </a:stretch>
        </p:blipFill>
        <p:spPr>
          <a:xfrm>
            <a:off x="2759213" y="789092"/>
            <a:ext cx="5616000" cy="3744000"/>
          </a:xfrm>
          <a:prstGeom prst="rect">
            <a:avLst/>
          </a:prstGeom>
        </p:spPr>
      </p:pic>
      <p:sp>
        <p:nvSpPr>
          <p:cNvPr id="2" name="Platshållare för text 1">
            <a:extLst>
              <a:ext uri="{FF2B5EF4-FFF2-40B4-BE49-F238E27FC236}">
                <a16:creationId xmlns:a16="http://schemas.microsoft.com/office/drawing/2014/main" id="{A2BD0D17-89FD-F14F-9EA1-2A0647E38D5B}"/>
              </a:ext>
            </a:extLst>
          </p:cNvPr>
          <p:cNvSpPr>
            <a:spLocks noGrp="1"/>
          </p:cNvSpPr>
          <p:nvPr>
            <p:ph type="body" sz="quarter" idx="14"/>
          </p:nvPr>
        </p:nvSpPr>
        <p:spPr>
          <a:xfrm>
            <a:off x="605052" y="1972117"/>
            <a:ext cx="4308323" cy="1377950"/>
          </a:xfrm>
        </p:spPr>
        <p:txBody>
          <a:bodyPr/>
          <a:lstStyle/>
          <a:p>
            <a:r>
              <a:rPr lang="sv-SE"/>
              <a:t>20. Fastställande av valberedningens arbetsordning</a:t>
            </a:r>
          </a:p>
        </p:txBody>
      </p:sp>
    </p:spTree>
    <p:extLst>
      <p:ext uri="{BB962C8B-B14F-4D97-AF65-F5344CB8AC3E}">
        <p14:creationId xmlns:p14="http://schemas.microsoft.com/office/powerpoint/2010/main" val="38158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852714" y="2050610"/>
            <a:ext cx="7438571" cy="583046"/>
          </a:xfrm>
        </p:spPr>
        <p:txBody>
          <a:bodyPr/>
          <a:lstStyle/>
          <a:p>
            <a:pPr algn="ctr">
              <a:lnSpc>
                <a:spcPct val="100000"/>
              </a:lnSpc>
            </a:pPr>
            <a:r>
              <a:rPr lang="sv-SE" sz="4400" dirty="0"/>
              <a:t>21. Val av ledamöter till valberedningen för en tid av ett år, varav en till sammankallande</a:t>
            </a:r>
          </a:p>
        </p:txBody>
      </p:sp>
    </p:spTree>
    <p:extLst>
      <p:ext uri="{BB962C8B-B14F-4D97-AF65-F5344CB8AC3E}">
        <p14:creationId xmlns:p14="http://schemas.microsoft.com/office/powerpoint/2010/main" val="47078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10;&#10;Automatiskt genererad beskrivning">
            <a:extLst>
              <a:ext uri="{FF2B5EF4-FFF2-40B4-BE49-F238E27FC236}">
                <a16:creationId xmlns:a16="http://schemas.microsoft.com/office/drawing/2014/main" id="{10150A58-416E-424C-9345-DCA7C74F82E7}"/>
              </a:ext>
            </a:extLst>
          </p:cNvPr>
          <p:cNvPicPr>
            <a:picLocks noChangeAspect="1"/>
          </p:cNvPicPr>
          <p:nvPr/>
        </p:nvPicPr>
        <p:blipFill>
          <a:blip r:embed="rId2"/>
          <a:stretch>
            <a:fillRect/>
          </a:stretch>
        </p:blipFill>
        <p:spPr>
          <a:xfrm flipH="1">
            <a:off x="529958" y="627609"/>
            <a:ext cx="5832422" cy="3888281"/>
          </a:xfrm>
          <a:prstGeom prst="rect">
            <a:avLst/>
          </a:prstGeom>
        </p:spPr>
      </p:pic>
      <p:sp>
        <p:nvSpPr>
          <p:cNvPr id="4" name="Platshållare för text 3">
            <a:extLst>
              <a:ext uri="{FF2B5EF4-FFF2-40B4-BE49-F238E27FC236}">
                <a16:creationId xmlns:a16="http://schemas.microsoft.com/office/drawing/2014/main" id="{AB90E23A-6C8E-F049-9200-6EEB454C70A5}"/>
              </a:ext>
            </a:extLst>
          </p:cNvPr>
          <p:cNvSpPr>
            <a:spLocks noGrp="1"/>
          </p:cNvSpPr>
          <p:nvPr>
            <p:ph type="body" sz="quarter" idx="14"/>
          </p:nvPr>
        </p:nvSpPr>
        <p:spPr>
          <a:xfrm>
            <a:off x="5057363" y="1603582"/>
            <a:ext cx="3230880" cy="1377950"/>
          </a:xfrm>
        </p:spPr>
        <p:txBody>
          <a:bodyPr/>
          <a:lstStyle/>
          <a:p>
            <a:r>
              <a:rPr lang="sv-SE"/>
              <a:t>22. Övriga frågor</a:t>
            </a:r>
          </a:p>
        </p:txBody>
      </p:sp>
    </p:spTree>
    <p:extLst>
      <p:ext uri="{BB962C8B-B14F-4D97-AF65-F5344CB8AC3E}">
        <p14:creationId xmlns:p14="http://schemas.microsoft.com/office/powerpoint/2010/main" val="17729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dirty="0"/>
              <a:t>3. Val av ordförande och sekreterare för mötet</a:t>
            </a:r>
          </a:p>
        </p:txBody>
      </p:sp>
    </p:spTree>
    <p:extLst>
      <p:ext uri="{BB962C8B-B14F-4D97-AF65-F5344CB8AC3E}">
        <p14:creationId xmlns:p14="http://schemas.microsoft.com/office/powerpoint/2010/main" val="40594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extLst>
              <a:ext uri="{28A0092B-C50C-407E-A947-70E740481C1C}">
                <a14:useLocalDpi xmlns:a14="http://schemas.microsoft.com/office/drawing/2010/main" val="0"/>
              </a:ext>
            </a:extLst>
          </a:blip>
          <a:srcRect l="12318" t="16017" b="42388"/>
          <a:stretch/>
        </p:blipFill>
        <p:spPr>
          <a:xfrm>
            <a:off x="0" y="1"/>
            <a:ext cx="9144000" cy="5143500"/>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595" y="4355747"/>
            <a:ext cx="1539447" cy="459835"/>
          </a:xfrm>
          <a:prstGeom prst="rect">
            <a:avLst/>
          </a:prstGeom>
        </p:spPr>
      </p:pic>
      <p:sp>
        <p:nvSpPr>
          <p:cNvPr id="4" name="Rubrik 1">
            <a:extLst>
              <a:ext uri="{FF2B5EF4-FFF2-40B4-BE49-F238E27FC236}">
                <a16:creationId xmlns:a16="http://schemas.microsoft.com/office/drawing/2014/main" id="{3A0DD509-8322-4107-AB5C-013F5A4A951C}"/>
              </a:ext>
            </a:extLst>
          </p:cNvPr>
          <p:cNvSpPr txBox="1">
            <a:spLocks/>
          </p:cNvSpPr>
          <p:nvPr/>
        </p:nvSpPr>
        <p:spPr>
          <a:xfrm>
            <a:off x="1096194" y="3675419"/>
            <a:ext cx="6951612" cy="704817"/>
          </a:xfrm>
          <a:prstGeom prst="rect">
            <a:avLst/>
          </a:prstGeom>
        </p:spPr>
        <p:txBody>
          <a:bodyPr/>
          <a:lstStyle>
            <a:lvl1pPr algn="ctr" defTabSz="457200" rtl="0" eaLnBrk="1" fontAlgn="base" hangingPunct="1">
              <a:lnSpc>
                <a:spcPts val="3800"/>
              </a:lnSpc>
              <a:spcBef>
                <a:spcPct val="0"/>
              </a:spcBef>
              <a:spcAft>
                <a:spcPct val="0"/>
              </a:spcAft>
              <a:defRPr sz="3200" b="1" i="0" kern="1200" spc="-120" baseline="0">
                <a:solidFill>
                  <a:srgbClr val="E31836"/>
                </a:solidFill>
                <a:latin typeface="Arial" panose="020B0604020202020204" pitchFamily="34" charset="0"/>
                <a:ea typeface="ＭＳ Ｐゴシック" charset="0"/>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mbria" charset="0"/>
                <a:ea typeface="ＭＳ Ｐゴシック" charset="0"/>
                <a:cs typeface="ＭＳ Ｐゴシック" charset="0"/>
              </a:defRPr>
            </a:lvl9pPr>
          </a:lstStyle>
          <a:p>
            <a:r>
              <a:rPr lang="sv-SE" sz="6600">
                <a:solidFill>
                  <a:schemeClr val="bg1"/>
                </a:solidFill>
              </a:rPr>
              <a:t>Tack för idag!</a:t>
            </a:r>
          </a:p>
        </p:txBody>
      </p:sp>
    </p:spTree>
    <p:extLst>
      <p:ext uri="{BB962C8B-B14F-4D97-AF65-F5344CB8AC3E}">
        <p14:creationId xmlns:p14="http://schemas.microsoft.com/office/powerpoint/2010/main" val="14635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dirty="0"/>
              <a:t>4. Val av två protokolljusterare, tillika rösträknare</a:t>
            </a:r>
          </a:p>
        </p:txBody>
      </p:sp>
    </p:spTree>
    <p:extLst>
      <p:ext uri="{BB962C8B-B14F-4D97-AF65-F5344CB8AC3E}">
        <p14:creationId xmlns:p14="http://schemas.microsoft.com/office/powerpoint/2010/main" val="196411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886906A-8DDC-1945-BD08-C0C643B3F662}"/>
              </a:ext>
            </a:extLst>
          </p:cNvPr>
          <p:cNvSpPr>
            <a:spLocks noGrp="1"/>
          </p:cNvSpPr>
          <p:nvPr>
            <p:ph type="body" sz="quarter" idx="10"/>
          </p:nvPr>
        </p:nvSpPr>
        <p:spPr>
          <a:xfrm>
            <a:off x="395457" y="1276837"/>
            <a:ext cx="3861498" cy="2589825"/>
          </a:xfrm>
        </p:spPr>
        <p:txBody>
          <a:bodyPr/>
          <a:lstStyle/>
          <a:p>
            <a:r>
              <a:rPr lang="sv-SE" sz="1800" b="1" dirty="0"/>
              <a:t>12 v innan mötet: 3 februari 2021</a:t>
            </a:r>
          </a:p>
          <a:p>
            <a:pPr marL="285750" indent="-285750">
              <a:buFont typeface="Arial" panose="020B0604020202020204" pitchFamily="34" charset="0"/>
              <a:buChar char="•"/>
            </a:pPr>
            <a:r>
              <a:rPr lang="sv-SE" dirty="0"/>
              <a:t>Information om datum för mötet samt hur motioner skrivs och när de ska lämnas in gick ut den </a:t>
            </a:r>
            <a:r>
              <a:rPr lang="sv-SE" b="1" dirty="0"/>
              <a:t>25 jan </a:t>
            </a:r>
            <a:r>
              <a:rPr lang="sv-SE" dirty="0"/>
              <a:t>på hemsida och anslagstavlor.</a:t>
            </a:r>
          </a:p>
          <a:p>
            <a:r>
              <a:rPr lang="sv-SE" sz="1800" b="1" dirty="0"/>
              <a:t>4 v innan mötet: 31 mars 2021</a:t>
            </a:r>
          </a:p>
          <a:p>
            <a:pPr marL="285750" indent="-285750">
              <a:buFont typeface="Arial" panose="020B0604020202020204" pitchFamily="34" charset="0"/>
              <a:buChar char="•"/>
            </a:pPr>
            <a:r>
              <a:rPr lang="sv-SE" dirty="0"/>
              <a:t>Kallelse, dagordning samt info om handlingar.</a:t>
            </a:r>
          </a:p>
          <a:p>
            <a:pPr marL="285750" indent="-285750">
              <a:buFont typeface="Arial" panose="020B0604020202020204" pitchFamily="34" charset="0"/>
              <a:buChar char="•"/>
            </a:pPr>
            <a:endParaRPr lang="sv-SE" dirty="0"/>
          </a:p>
          <a:p>
            <a:endParaRPr lang="sv-SE" dirty="0"/>
          </a:p>
        </p:txBody>
      </p:sp>
      <p:sp>
        <p:nvSpPr>
          <p:cNvPr id="7" name="Platshållare för bild 6">
            <a:extLst>
              <a:ext uri="{FF2B5EF4-FFF2-40B4-BE49-F238E27FC236}">
                <a16:creationId xmlns:a16="http://schemas.microsoft.com/office/drawing/2014/main" id="{CFF14BDA-0D15-48A8-81B7-C50E634A3C52}"/>
              </a:ext>
            </a:extLst>
          </p:cNvPr>
          <p:cNvSpPr>
            <a:spLocks noGrp="1"/>
          </p:cNvSpPr>
          <p:nvPr>
            <p:ph type="pic" idx="1"/>
          </p:nvPr>
        </p:nvSpPr>
        <p:spPr/>
      </p:sp>
      <p:pic>
        <p:nvPicPr>
          <p:cNvPr id="8" name="Bildobjekt 7" descr="En bild som visar person, sport&#10;&#10;Automatiskt genererad beskrivning">
            <a:extLst>
              <a:ext uri="{FF2B5EF4-FFF2-40B4-BE49-F238E27FC236}">
                <a16:creationId xmlns:a16="http://schemas.microsoft.com/office/drawing/2014/main" id="{805B1F96-016B-490A-B6FD-504336642A77}"/>
              </a:ext>
            </a:extLst>
          </p:cNvPr>
          <p:cNvPicPr>
            <a:picLocks noChangeAspect="1"/>
          </p:cNvPicPr>
          <p:nvPr/>
        </p:nvPicPr>
        <p:blipFill rotWithShape="1">
          <a:blip r:embed="rId2"/>
          <a:srcRect l="35393" r="13215"/>
          <a:stretch/>
        </p:blipFill>
        <p:spPr>
          <a:xfrm>
            <a:off x="4994045" y="0"/>
            <a:ext cx="3968496" cy="5147999"/>
          </a:xfrm>
          <a:prstGeom prst="rect">
            <a:avLst/>
          </a:prstGeom>
        </p:spPr>
      </p:pic>
    </p:spTree>
    <p:extLst>
      <p:ext uri="{BB962C8B-B14F-4D97-AF65-F5344CB8AC3E}">
        <p14:creationId xmlns:p14="http://schemas.microsoft.com/office/powerpoint/2010/main" val="83165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5. Utlysande av årsmötet enligt stadgarna</a:t>
            </a:r>
          </a:p>
        </p:txBody>
      </p:sp>
    </p:spTree>
    <p:extLst>
      <p:ext uri="{BB962C8B-B14F-4D97-AF65-F5344CB8AC3E}">
        <p14:creationId xmlns:p14="http://schemas.microsoft.com/office/powerpoint/2010/main" val="135929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41EEA67-DBA5-4E58-9D24-D5C017FEEA14}"/>
              </a:ext>
            </a:extLst>
          </p:cNvPr>
          <p:cNvSpPr>
            <a:spLocks noGrp="1"/>
          </p:cNvSpPr>
          <p:nvPr>
            <p:ph type="title"/>
          </p:nvPr>
        </p:nvSpPr>
        <p:spPr>
          <a:xfrm>
            <a:off x="1076448" y="2050610"/>
            <a:ext cx="7031762" cy="583046"/>
          </a:xfrm>
        </p:spPr>
        <p:txBody>
          <a:bodyPr/>
          <a:lstStyle/>
          <a:p>
            <a:pPr algn="ctr">
              <a:lnSpc>
                <a:spcPct val="100000"/>
              </a:lnSpc>
            </a:pPr>
            <a:r>
              <a:rPr lang="sv-SE" sz="4400"/>
              <a:t>6. Fastställande av dagordning och procedurregler</a:t>
            </a:r>
          </a:p>
        </p:txBody>
      </p:sp>
    </p:spTree>
    <p:extLst>
      <p:ext uri="{BB962C8B-B14F-4D97-AF65-F5344CB8AC3E}">
        <p14:creationId xmlns:p14="http://schemas.microsoft.com/office/powerpoint/2010/main" val="389184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S_wide2017">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ngränsand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180000" tIns="360000" rIns="180000" bIns="360000" rtlCol="0" anchor="ctr" anchorCtr="0">
        <a:spAutoFit/>
      </a:bodyPr>
      <a:lstStyle>
        <a:defPPr marL="0" marR="0" indent="0" algn="ctr" defTabSz="457200" rtl="0" eaLnBrk="1" fontAlgn="base" latinLnBrk="0" hangingPunct="1">
          <a:lnSpc>
            <a:spcPts val="2600"/>
          </a:lnSpc>
          <a:spcBef>
            <a:spcPct val="0"/>
          </a:spcBef>
          <a:spcAft>
            <a:spcPts val="600"/>
          </a:spcAft>
          <a:buClrTx/>
          <a:buSzTx/>
          <a:buFontTx/>
          <a:buNone/>
          <a:tabLst/>
          <a:defRPr sz="2400" b="1" i="0" spc="-60" dirty="0">
            <a:solidFill>
              <a:srgbClr val="262626"/>
            </a:solidFill>
            <a:latin typeface="Helvetica"/>
            <a:cs typeface="Helvetica"/>
          </a:defRPr>
        </a:defPPr>
      </a:lstStyle>
    </a:txDef>
  </a:objectDefaults>
  <a:extraClrSchemeLst/>
  <a:extLst>
    <a:ext uri="{05A4C25C-085E-4340-85A3-A5531E510DB2}">
      <thm15:themeFamily xmlns:thm15="http://schemas.microsoft.com/office/thememl/2012/main" name="FoS_wide_2018_1" id="{49D452BC-2212-7A4A-801F-B4002B6D7204}" vid="{78EF3B5F-5D69-1846-8710-1DF74E7F5E8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8A7B0B022094B4BA951DFF531B84A0C" ma:contentTypeVersion="12" ma:contentTypeDescription="Skapa ett nytt dokument." ma:contentTypeScope="" ma:versionID="369449c660d6451ddf07e29afc65328c">
  <xsd:schema xmlns:xsd="http://www.w3.org/2001/XMLSchema" xmlns:xs="http://www.w3.org/2001/XMLSchema" xmlns:p="http://schemas.microsoft.com/office/2006/metadata/properties" xmlns:ns2="dee2c919-d6a6-4167-82ef-f040b0f4bda4" xmlns:ns3="98fa7221-a828-4c90-8e67-ef78b86538e6" targetNamespace="http://schemas.microsoft.com/office/2006/metadata/properties" ma:root="true" ma:fieldsID="23bd40a5a025425d08c024f7cc57d6da" ns2:_="" ns3:_="">
    <xsd:import namespace="dee2c919-d6a6-4167-82ef-f040b0f4bda4"/>
    <xsd:import namespace="98fa7221-a828-4c90-8e67-ef78b86538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e2c919-d6a6-4167-82ef-f040b0f4b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fa7221-a828-4c90-8e67-ef78b86538e6"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7BE5C0-2F1D-4C83-8C49-436FD5C85DFB}">
  <ds:schemaRefs>
    <ds:schemaRef ds:uri="http://schemas.microsoft.com/sharepoint/v3/contenttype/forms"/>
  </ds:schemaRefs>
</ds:datastoreItem>
</file>

<file path=customXml/itemProps2.xml><?xml version="1.0" encoding="utf-8"?>
<ds:datastoreItem xmlns:ds="http://schemas.openxmlformats.org/officeDocument/2006/customXml" ds:itemID="{45C50603-1072-45B5-AC72-60023635F6C7}">
  <ds:schemaRef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98fa7221-a828-4c90-8e67-ef78b86538e6"/>
    <ds:schemaRef ds:uri="http://purl.org/dc/dcmitype/"/>
    <ds:schemaRef ds:uri="http://purl.org/dc/elements/1.1/"/>
    <ds:schemaRef ds:uri="dee2c919-d6a6-4167-82ef-f040b0f4bda4"/>
    <ds:schemaRef ds:uri="http://www.w3.org/XML/1998/namespace"/>
    <ds:schemaRef ds:uri="http://purl.org/dc/terms/"/>
  </ds:schemaRefs>
</ds:datastoreItem>
</file>

<file path=customXml/itemProps3.xml><?xml version="1.0" encoding="utf-8"?>
<ds:datastoreItem xmlns:ds="http://schemas.openxmlformats.org/officeDocument/2006/customXml" ds:itemID="{BCBDB44A-3652-4979-B581-4059691213B9}">
  <ds:schemaRefs>
    <ds:schemaRef ds:uri="98fa7221-a828-4c90-8e67-ef78b86538e6"/>
    <ds:schemaRef ds:uri="dee2c919-d6a6-4167-82ef-f040b0f4bd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MALL_FoS_wide_2018_1</Template>
  <TotalTime>361</TotalTime>
  <Words>1896</Words>
  <Application>Microsoft Office PowerPoint</Application>
  <PresentationFormat>Bildspel på skärmen (16:9)</PresentationFormat>
  <Paragraphs>655</Paragraphs>
  <Slides>50</Slides>
  <Notes>8</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50</vt:i4>
      </vt:variant>
    </vt:vector>
  </HeadingPairs>
  <TitlesOfParts>
    <vt:vector size="55" baseType="lpstr">
      <vt:lpstr>Arial</vt:lpstr>
      <vt:lpstr>Calibri</vt:lpstr>
      <vt:lpstr>Cambria</vt:lpstr>
      <vt:lpstr>Helvetica</vt:lpstr>
      <vt:lpstr>FoS_wide2017</vt:lpstr>
      <vt:lpstr>Årsmöte 28 april 2021</vt:lpstr>
      <vt:lpstr>PowerPoint-presentation</vt:lpstr>
      <vt:lpstr>1. Öppnande av årsmötet</vt:lpstr>
      <vt:lpstr>2. Fastställande av röstlängd</vt:lpstr>
      <vt:lpstr>3. Val av ordförande och sekreterare för mötet</vt:lpstr>
      <vt:lpstr>4. Val av två protokolljusterare, tillika rösträknare</vt:lpstr>
      <vt:lpstr>PowerPoint-presentation</vt:lpstr>
      <vt:lpstr>5. Utlysande av årsmötet enligt stadgarna</vt:lpstr>
      <vt:lpstr>6. Fastställande av dagordning och procedurregler</vt:lpstr>
      <vt:lpstr>PowerPoint-presentation</vt:lpstr>
      <vt:lpstr>Lokalerna</vt:lpstr>
      <vt:lpstr>Aktiebolag </vt:lpstr>
      <vt:lpstr>Träningsresor som sker på icke miljömässigt sätt </vt:lpstr>
      <vt:lpstr>F&amp;S Stockholm</vt:lpstr>
      <vt:lpstr>8. Genomgång av styrelsens verksamhetsberättelse, förvaltningsberättelse samt resultat- och balansräkning</vt:lpstr>
      <vt:lpstr>Verksamhetsberättelse 2020 </vt:lpstr>
      <vt:lpstr>Verksamhetsberättelse 2020 </vt:lpstr>
      <vt:lpstr>Resultat 2020</vt:lpstr>
      <vt:lpstr>Intäkter</vt:lpstr>
      <vt:lpstr>Kostnader</vt:lpstr>
      <vt:lpstr>Balansräkning</vt:lpstr>
      <vt:lpstr>Kassaflöde</vt:lpstr>
      <vt:lpstr>Disposition av resultatet</vt:lpstr>
      <vt:lpstr>9. Revisorernas berättelse</vt:lpstr>
      <vt:lpstr>10. Fastställande av resultat- och balansräkning</vt:lpstr>
      <vt:lpstr>11. Beslut om ansvarsfrihet åt styrelseledamöterna avseende verksamhetsåret 2020</vt:lpstr>
      <vt:lpstr>PowerPoint-presentation</vt:lpstr>
      <vt:lpstr>12. Fastställande av medlemsavgift</vt:lpstr>
      <vt:lpstr>13. Behandling av och beslut om propositioner</vt:lpstr>
      <vt:lpstr>Proposition 1</vt:lpstr>
      <vt:lpstr>14. Behandling av och beslut om motioner</vt:lpstr>
      <vt:lpstr>15. Presentation av verksamhetsplan och budget för innevarande verksamhetsår 2021</vt:lpstr>
      <vt:lpstr>Verksamhetsplan 2021 </vt:lpstr>
      <vt:lpstr>Verksamhetsplan 2021 </vt:lpstr>
      <vt:lpstr>Budget 2021</vt:lpstr>
      <vt:lpstr>Budget 2021</vt:lpstr>
      <vt:lpstr>16. Beslut om arvode för revisorer och eventuellt arvode för styrelse</vt:lpstr>
      <vt:lpstr>17. Val av föreningens ordförande, tillika styrelsens ordförande, för en tid av ett år</vt:lpstr>
      <vt:lpstr>PowerPoint-presentation</vt:lpstr>
      <vt:lpstr>PowerPoint-presentation</vt:lpstr>
      <vt:lpstr>Styrelseordförande</vt:lpstr>
      <vt:lpstr>18. Val av halva antalet ledamöter för en tid av två år samt eventuella suppleanter för en tid av ett år</vt:lpstr>
      <vt:lpstr>Ledamöter i styrelsen</vt:lpstr>
      <vt:lpstr>19. Val av revisorer och revisorssuppleanter för en tid av ett år</vt:lpstr>
      <vt:lpstr>PowerPoint-presentation</vt:lpstr>
      <vt:lpstr>Revisorer</vt:lpstr>
      <vt:lpstr>PowerPoint-presentation</vt:lpstr>
      <vt:lpstr>21. Val av ledamöter till valberedningen för en tid av ett år, varav en till sammankallande</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Fagerstedt</dc:creator>
  <cp:lastModifiedBy>Helene Nilsson</cp:lastModifiedBy>
  <cp:revision>68</cp:revision>
  <cp:lastPrinted>2021-04-26T09:56:34Z</cp:lastPrinted>
  <dcterms:created xsi:type="dcterms:W3CDTF">2021-03-16T14:16:56Z</dcterms:created>
  <dcterms:modified xsi:type="dcterms:W3CDTF">2021-04-28T12:35:48Z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0x01010048A7B0B022094B4BA951DFF531B84A0C</vt:lpwstr>
  </property>
</Properties>
</file>